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57"/>
  </p:notesMasterIdLst>
  <p:sldIdLst>
    <p:sldId id="323" r:id="rId3"/>
    <p:sldId id="325" r:id="rId4"/>
    <p:sldId id="322" r:id="rId5"/>
    <p:sldId id="394" r:id="rId6"/>
    <p:sldId id="395" r:id="rId7"/>
    <p:sldId id="396" r:id="rId8"/>
    <p:sldId id="397" r:id="rId9"/>
    <p:sldId id="398" r:id="rId10"/>
    <p:sldId id="399" r:id="rId11"/>
    <p:sldId id="400" r:id="rId12"/>
    <p:sldId id="401" r:id="rId13"/>
    <p:sldId id="402" r:id="rId14"/>
    <p:sldId id="403" r:id="rId15"/>
    <p:sldId id="404" r:id="rId16"/>
    <p:sldId id="405" r:id="rId17"/>
    <p:sldId id="406" r:id="rId18"/>
    <p:sldId id="407" r:id="rId19"/>
    <p:sldId id="408" r:id="rId20"/>
    <p:sldId id="409" r:id="rId21"/>
    <p:sldId id="410" r:id="rId22"/>
    <p:sldId id="411" r:id="rId23"/>
    <p:sldId id="412" r:id="rId24"/>
    <p:sldId id="413" r:id="rId25"/>
    <p:sldId id="337" r:id="rId26"/>
    <p:sldId id="414" r:id="rId27"/>
    <p:sldId id="415" r:id="rId28"/>
    <p:sldId id="416" r:id="rId29"/>
    <p:sldId id="418" r:id="rId30"/>
    <p:sldId id="419" r:id="rId31"/>
    <p:sldId id="417" r:id="rId32"/>
    <p:sldId id="347" r:id="rId33"/>
    <p:sldId id="349" r:id="rId34"/>
    <p:sldId id="420" r:id="rId35"/>
    <p:sldId id="351" r:id="rId36"/>
    <p:sldId id="352" r:id="rId37"/>
    <p:sldId id="353" r:id="rId38"/>
    <p:sldId id="354" r:id="rId39"/>
    <p:sldId id="356" r:id="rId40"/>
    <p:sldId id="358" r:id="rId41"/>
    <p:sldId id="360" r:id="rId42"/>
    <p:sldId id="362" r:id="rId43"/>
    <p:sldId id="363" r:id="rId44"/>
    <p:sldId id="326" r:id="rId45"/>
    <p:sldId id="327" r:id="rId46"/>
    <p:sldId id="328" r:id="rId47"/>
    <p:sldId id="329" r:id="rId48"/>
    <p:sldId id="330" r:id="rId49"/>
    <p:sldId id="331" r:id="rId50"/>
    <p:sldId id="332" r:id="rId51"/>
    <p:sldId id="333" r:id="rId52"/>
    <p:sldId id="334" r:id="rId53"/>
    <p:sldId id="335" r:id="rId54"/>
    <p:sldId id="336" r:id="rId55"/>
    <p:sldId id="421" r:id="rId56"/>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FlandersArtSans-Regular" panose="020B0604020202020204" charset="0"/>
      <p:regular r:id="rId62"/>
    </p:embeddedFont>
    <p:embeddedFont>
      <p:font typeface="FlandersArtSerif-Bold" panose="020B0604020202020204" charset="0"/>
      <p:bold r:id="rId63"/>
    </p:embeddedFont>
    <p:embeddedFont>
      <p:font typeface="Lucida Console" panose="020B0609040504020204" pitchFamily="49" charset="0"/>
      <p:regular r:id="rId64"/>
    </p:embeddedFont>
    <p:embeddedFont>
      <p:font typeface="Helvetica Neue" panose="020B0604020202020204" charset="0"/>
      <p:regular r:id="rId65"/>
      <p:bold r:id="rId66"/>
      <p:italic r:id="rId67"/>
      <p:boldItalic r:id="rId68"/>
    </p:embeddedFont>
    <p:embeddedFont>
      <p:font typeface="FlandersArtSans-Bold" panose="020B0604020202020204" charset="0"/>
      <p:bold r:id="rId69"/>
    </p:embeddedFont>
    <p:embeddedFont>
      <p:font typeface="Rockwell" panose="020B0604020202020204" charset="0"/>
      <p:regular r:id="rId70"/>
      <p:bold r:id="rId71"/>
      <p:italic r:id="rId72"/>
      <p:boldItalic r:id="rId73"/>
    </p:embeddedFont>
    <p:embeddedFont>
      <p:font typeface="FlandersArtSans-Medium" panose="020B0604020202020204" charset="0"/>
      <p:regular r:id="rId74"/>
    </p:embeddedFont>
    <p:embeddedFont>
      <p:font typeface="FlandersArtSans-Light" panose="020B0604020202020204" charset="0"/>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58ECE9D1-FF6A-412B-AC49-7A4F8DE3C27A}">
          <p14:sldIdLst>
            <p14:sldId id="323"/>
            <p14:sldId id="325"/>
          </p14:sldIdLst>
        </p14:section>
        <p14:section name="Intro Linked Data" id="{B582708B-CCEB-43C6-ADD2-EF6B1D41AABE}">
          <p14:sldIdLst>
            <p14:sldId id="322"/>
            <p14:sldId id="394"/>
            <p14:sldId id="395"/>
            <p14:sldId id="396"/>
            <p14:sldId id="397"/>
            <p14:sldId id="398"/>
          </p14:sldIdLst>
        </p14:section>
        <p14:section name="URI Standaard" id="{6F86003B-C9E6-4E23-8EB3-21B589F0DE9C}">
          <p14:sldIdLst>
            <p14:sldId id="399"/>
            <p14:sldId id="400"/>
            <p14:sldId id="401"/>
            <p14:sldId id="402"/>
            <p14:sldId id="403"/>
            <p14:sldId id="404"/>
            <p14:sldId id="405"/>
            <p14:sldId id="406"/>
            <p14:sldId id="407"/>
            <p14:sldId id="408"/>
            <p14:sldId id="409"/>
            <p14:sldId id="410"/>
            <p14:sldId id="411"/>
            <p14:sldId id="412"/>
            <p14:sldId id="413"/>
          </p14:sldIdLst>
        </p14:section>
        <p14:section name="Proces en Methode" id="{792C3C5F-968A-4CC6-BDDE-083E5CDFB967}">
          <p14:sldIdLst>
            <p14:sldId id="337"/>
            <p14:sldId id="414"/>
            <p14:sldId id="415"/>
            <p14:sldId id="416"/>
            <p14:sldId id="418"/>
            <p14:sldId id="419"/>
            <p14:sldId id="417"/>
            <p14:sldId id="347"/>
            <p14:sldId id="349"/>
            <p14:sldId id="420"/>
            <p14:sldId id="351"/>
            <p14:sldId id="352"/>
            <p14:sldId id="353"/>
            <p14:sldId id="354"/>
            <p14:sldId id="356"/>
            <p14:sldId id="358"/>
            <p14:sldId id="360"/>
            <p14:sldId id="362"/>
            <p14:sldId id="363"/>
          </p14:sldIdLst>
        </p14:section>
        <p14:section name="Burgerloket Datastandaarden" id="{81E40465-9D09-41FE-86B5-4453DA5CDD8B}">
          <p14:sldIdLst>
            <p14:sldId id="326"/>
            <p14:sldId id="327"/>
            <p14:sldId id="328"/>
            <p14:sldId id="329"/>
            <p14:sldId id="330"/>
            <p14:sldId id="331"/>
            <p14:sldId id="332"/>
            <p14:sldId id="333"/>
            <p14:sldId id="334"/>
            <p14:sldId id="335"/>
            <p14:sldId id="336"/>
            <p14:sldId id="4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2" clrIdx="0"/>
  <p:cmAuthor id="1" name="Sarah Carron" initials="SC" lastIdx="2" clrIdx="1">
    <p:extLst>
      <p:ext uri="{19B8F6BF-5375-455C-9EA6-DF929625EA0E}">
        <p15:presenceInfo xmlns:p15="http://schemas.microsoft.com/office/powerpoint/2012/main" userId="S-1-5-21-1471047708-1026687513-316617838-363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CC259208-23E7-489C-A719-25BB484D5EF2}">
  <a:tblStyle styleId="{CC259208-23E7-489C-A719-25BB484D5EF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49" autoAdjust="0"/>
  </p:normalViewPr>
  <p:slideViewPr>
    <p:cSldViewPr snapToGrid="0">
      <p:cViewPr varScale="1">
        <p:scale>
          <a:sx n="63" d="100"/>
          <a:sy n="63" d="100"/>
        </p:scale>
        <p:origin x="142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5.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1pPr>
            <a:lvl2pPr marL="457200" marR="0" lvl="1"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2pPr>
            <a:lvl3pPr marL="914400" marR="0" lvl="2"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3pPr>
            <a:lvl4pPr marL="1371600" marR="0" lvl="3"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4pPr>
            <a:lvl5pPr marL="1828800" marR="0" lvl="4"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5pPr>
            <a:lvl6pPr marL="2286000" marR="0" lvl="5"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6pPr>
            <a:lvl7pPr marL="2743200" marR="0" lvl="6"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7pPr>
            <a:lvl8pPr marL="3200400" marR="0" lvl="7"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8pPr>
            <a:lvl9pPr marL="3657600" marR="0" lvl="8" indent="76200" algn="l" rtl="0">
              <a:spcBef>
                <a:spcPts val="0"/>
              </a:spcBef>
              <a:buClr>
                <a:schemeClr val="dk1"/>
              </a:buClr>
              <a:buSzPct val="100000"/>
              <a:buFont typeface="Calibri"/>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nl-BE" sz="1200" b="0" i="0" u="none" strike="noStrike" cap="none">
                <a:solidFill>
                  <a:schemeClr val="dk1"/>
                </a:solidFill>
                <a:latin typeface="Calibri"/>
                <a:ea typeface="Calibri"/>
                <a:cs typeface="Calibri"/>
                <a:sym typeface="Calibri"/>
              </a:rPr>
              <a:t>‹#›</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526065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google.com/document/d/1Vfe1R1zd8v574B-njmj2aqc0L61zN41upexFS3B505w/edi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google.com/document/d/1Vfe1R1zd8v574B-njmj2aqc0L61zN41upexFS3B505w/edi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google.com/document/d/1Vfe1R1zd8v574B-njmj2aqc0L61zN41upexFS3B505w/edi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google.com/document/d/1Vfe1R1zd8v574B-njmj2aqc0L61zN41upexFS3B505w/edi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d.erfgoed.net/erfgoedobjecten/103280"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0" name="Shape 100"/>
          <p:cNvSpPr txBox="1">
            <a:spLocks noGrp="1"/>
          </p:cNvSpPr>
          <p:nvPr>
            <p:ph type="body" idx="1"/>
          </p:nvPr>
        </p:nvSpPr>
        <p:spPr>
          <a:xfrm>
            <a:off x="914400" y="4343400"/>
            <a:ext cx="5029199" cy="4114800"/>
          </a:xfrm>
          <a:prstGeom prst="rect">
            <a:avLst/>
          </a:prstGeom>
          <a:noFill/>
          <a:ln>
            <a:noFill/>
          </a:ln>
        </p:spPr>
        <p:txBody>
          <a:bodyPr wrap="square" lIns="91425" tIns="45700" rIns="91425" bIns="45700" anchor="t" anchorCtr="0">
            <a:noAutofit/>
          </a:bodyPr>
          <a:lstStyle/>
          <a:p>
            <a:pPr marL="0" marR="0" lvl="0" indent="-34925" algn="l" rtl="0">
              <a:lnSpc>
                <a:spcPct val="117999"/>
              </a:lnSpc>
              <a:spcBef>
                <a:spcPts val="0"/>
              </a:spcBef>
              <a:buClr>
                <a:schemeClr val="dk1"/>
              </a:buClr>
              <a:buSzPct val="25000"/>
              <a:buFont typeface="Calibri"/>
              <a:buNone/>
            </a:pPr>
            <a:endParaRPr sz="2200" b="0"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83285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ClrTx/>
              <a:buFont typeface="Arial" panose="020B0604020202020204" pitchFamily="34" charset="0"/>
              <a:buChar char="•"/>
            </a:pPr>
            <a:r>
              <a:rPr lang="nl-BE" dirty="0">
                <a:solidFill>
                  <a:schemeClr val="tx1">
                    <a:lumMod val="50000"/>
                  </a:schemeClr>
                </a:solidFill>
                <a:uFillTx/>
                <a:cs typeface="Arial" panose="020B0604020202020204" pitchFamily="34" charset="0"/>
              </a:rPr>
              <a:t>Vervangt: URI</a:t>
            </a:r>
            <a:r>
              <a:rPr lang="nl-BE" baseline="0" dirty="0">
                <a:solidFill>
                  <a:schemeClr val="tx1">
                    <a:lumMod val="50000"/>
                  </a:schemeClr>
                </a:solidFill>
                <a:uFillTx/>
                <a:cs typeface="Arial" panose="020B0604020202020204" pitchFamily="34" charset="0"/>
              </a:rPr>
              <a:t> strategie – document dat op de website van informatie Vlaanderen bij het onderdeel “Open data bij de </a:t>
            </a:r>
            <a:r>
              <a:rPr lang="nl-BE" baseline="0" dirty="0" err="1">
                <a:solidFill>
                  <a:schemeClr val="tx1">
                    <a:lumMod val="50000"/>
                  </a:schemeClr>
                </a:solidFill>
                <a:uFillTx/>
                <a:cs typeface="Arial" panose="020B0604020202020204" pitchFamily="34" charset="0"/>
              </a:rPr>
              <a:t>vlaamse</a:t>
            </a:r>
            <a:r>
              <a:rPr lang="nl-BE" baseline="0" dirty="0">
                <a:solidFill>
                  <a:schemeClr val="tx1">
                    <a:lumMod val="50000"/>
                  </a:schemeClr>
                </a:solidFill>
                <a:uFillTx/>
                <a:cs typeface="Arial" panose="020B0604020202020204" pitchFamily="34" charset="0"/>
              </a:rPr>
              <a:t> overheid”) gepubliceerd was. </a:t>
            </a:r>
            <a:endParaRPr lang="nl-BE" dirty="0">
              <a:solidFill>
                <a:schemeClr val="tx1">
                  <a:lumMod val="50000"/>
                </a:schemeClr>
              </a:solidFill>
              <a:uFillTx/>
              <a:cs typeface="Arial" panose="020B0604020202020204" pitchFamily="34" charset="0"/>
            </a:endParaRPr>
          </a:p>
          <a:p>
            <a:endParaRPr lang="nl-BE" dirty="0">
              <a:uFillTx/>
            </a:endParaRPr>
          </a:p>
        </p:txBody>
      </p:sp>
      <p:sp>
        <p:nvSpPr>
          <p:cNvPr id="4" name="Slide Number Placeholder 3"/>
          <p:cNvSpPr>
            <a:spLocks noGrp="1"/>
          </p:cNvSpPr>
          <p:nvPr>
            <p:ph type="sldNum" sz="quarter" idx="10"/>
          </p:nvPr>
        </p:nvSpPr>
        <p:spPr/>
        <p:txBody>
          <a:bodyPr/>
          <a:lstStyle/>
          <a:p>
            <a:pPr marL="0" marR="0" lvl="0" indent="0" algn="r" defTabSz="914235" rtl="0" eaLnBrk="1" fontAlgn="auto" latinLnBrk="0" hangingPunct="1">
              <a:lnSpc>
                <a:spcPct val="100000"/>
              </a:lnSpc>
              <a:spcBef>
                <a:spcPts val="0"/>
              </a:spcBef>
              <a:spcAft>
                <a:spcPts val="0"/>
              </a:spcAft>
              <a:buFontTx/>
              <a:buNone/>
              <a:defRPr>
                <a:uFillTx/>
              </a:defRPr>
            </a:pPr>
            <a:fld id="{31D57D71-DFD4-49A2-8FE9-9156F9579F84}" type="slidenum">
              <a:rPr kumimoji="0" lang="nl-BE" sz="1200" b="0" i="0" u="none" strike="noStrike" kern="1200" cap="none" spc="0" normalizeH="0" baseline="0" noProof="0" smtClean="0">
                <a:ln>
                  <a:noFill/>
                </a:ln>
                <a:solidFill>
                  <a:srgbClr val="373636"/>
                </a:solidFill>
                <a:effectLst/>
                <a:uFillTx/>
                <a:latin typeface="FlandersArtSans-Regular" panose="00000500000000000000" pitchFamily="2" charset="0"/>
                <a:ea typeface="+mn-ea"/>
                <a:cs typeface="+mn-cs"/>
              </a:rPr>
              <a:pPr marL="0" marR="0" lvl="0" indent="0" algn="r" defTabSz="914235" rtl="0" eaLnBrk="1" fontAlgn="auto" latinLnBrk="0" hangingPunct="1">
                <a:lnSpc>
                  <a:spcPct val="100000"/>
                </a:lnSpc>
                <a:spcBef>
                  <a:spcPts val="0"/>
                </a:spcBef>
                <a:spcAft>
                  <a:spcPts val="0"/>
                </a:spcAft>
                <a:buFontTx/>
                <a:buNone/>
                <a:defRPr>
                  <a:uFillTx/>
                </a:defRPr>
              </a:pPr>
              <a:t>14</a:t>
            </a:fld>
            <a:endParaRPr kumimoji="0" lang="nl-BE" sz="1200" b="0" i="0" u="none" strike="noStrike" kern="1200" cap="none" spc="0" normalizeH="0" baseline="0" noProof="0">
              <a:ln>
                <a:noFill/>
              </a:ln>
              <a:solidFill>
                <a:srgbClr val="373636"/>
              </a:solidFill>
              <a:effectLst/>
              <a:uFillTx/>
              <a:latin typeface="FlandersArtSans-Regular" panose="00000500000000000000" pitchFamily="2" charset="0"/>
              <a:ea typeface="+mn-ea"/>
              <a:cs typeface="+mn-cs"/>
            </a:endParaRPr>
          </a:p>
        </p:txBody>
      </p:sp>
    </p:spTree>
    <p:extLst>
      <p:ext uri="{BB962C8B-B14F-4D97-AF65-F5344CB8AC3E}">
        <p14:creationId xmlns:p14="http://schemas.microsoft.com/office/powerpoint/2010/main" val="846688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35" rtl="0" eaLnBrk="1" fontAlgn="auto" latinLnBrk="0" hangingPunct="1">
              <a:lnSpc>
                <a:spcPct val="100000"/>
              </a:lnSpc>
              <a:spcBef>
                <a:spcPts val="0"/>
              </a:spcBef>
              <a:spcAft>
                <a:spcPts val="0"/>
              </a:spcAft>
              <a:buClrTx/>
              <a:buSzTx/>
              <a:buFont typeface="FlandersArtSans-Regular" panose="00000500000000000000" pitchFamily="2" charset="0"/>
              <a:buNone/>
              <a:tabLst/>
              <a:defRPr/>
            </a:pPr>
            <a:r>
              <a:rPr lang="nl-BE" dirty="0"/>
              <a:t>Inhoud van </a:t>
            </a:r>
            <a:r>
              <a:rPr lang="nl-BE" baseline="0" dirty="0"/>
              <a:t>standaard. </a:t>
            </a:r>
          </a:p>
          <a:p>
            <a:pPr marL="0" marR="0" lvl="0" indent="0" algn="l" defTabSz="914235" rtl="0" eaLnBrk="1" fontAlgn="auto" latinLnBrk="0" hangingPunct="1">
              <a:lnSpc>
                <a:spcPct val="100000"/>
              </a:lnSpc>
              <a:spcBef>
                <a:spcPts val="0"/>
              </a:spcBef>
              <a:spcAft>
                <a:spcPts val="0"/>
              </a:spcAft>
              <a:buClrTx/>
              <a:buSzTx/>
              <a:buFont typeface="FlandersArtSans-Regular" panose="00000500000000000000" pitchFamily="2" charset="0"/>
              <a:buNone/>
              <a:tabLst/>
              <a:defRPr/>
            </a:pPr>
            <a:r>
              <a:rPr lang="nl-BE" baseline="0" dirty="0"/>
              <a:t>: Regels, die dat duidelijk maken</a:t>
            </a:r>
          </a:p>
          <a:p>
            <a:pPr marL="0" marR="0" lvl="0" indent="0" algn="l" defTabSz="914235" rtl="0" eaLnBrk="1" fontAlgn="auto" latinLnBrk="0" hangingPunct="1">
              <a:lnSpc>
                <a:spcPct val="100000"/>
              </a:lnSpc>
              <a:spcBef>
                <a:spcPts val="0"/>
              </a:spcBef>
              <a:spcAft>
                <a:spcPts val="0"/>
              </a:spcAft>
              <a:buClrTx/>
              <a:buSzTx/>
              <a:buFont typeface="FlandersArtSans-Regular" panose="00000500000000000000" pitchFamily="2" charset="0"/>
              <a:buNone/>
              <a:tabLst/>
              <a:defRPr/>
            </a:pPr>
            <a:r>
              <a:rPr lang="nl-BE" dirty="0"/>
              <a:t>Regel 1:</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Verplicht gebruik van http(s) schema</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mogelijkheid (!) van </a:t>
            </a:r>
            <a:r>
              <a:rPr lang="nl-BE" dirty="0" err="1"/>
              <a:t>resolven</a:t>
            </a:r>
            <a:r>
              <a:rPr lang="nl-BE" dirty="0"/>
              <a:t> te hebben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geen verplichting om te </a:t>
            </a:r>
            <a:r>
              <a:rPr lang="nl-BE" dirty="0" err="1"/>
              <a:t>resolven</a:t>
            </a:r>
            <a:endParaRPr lang="nl-BE"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URI</a:t>
            </a:r>
            <a:r>
              <a:rPr lang="nl-BE" baseline="0" dirty="0"/>
              <a:t> is dus meer dan een pure “</a:t>
            </a:r>
            <a:r>
              <a:rPr lang="nl-BE" baseline="0" dirty="0" err="1"/>
              <a:t>identificator</a:t>
            </a:r>
            <a:r>
              <a:rPr lang="nl-BE" baseline="0" dirty="0"/>
              <a:t>”-tekststring (zoals een URN), maar ook (mogelijk) een </a:t>
            </a:r>
            <a:r>
              <a:rPr lang="nl-BE" baseline="0" dirty="0" err="1"/>
              <a:t>web-adres</a:t>
            </a:r>
            <a:r>
              <a:rPr lang="nl-BE" baseline="0" dirty="0"/>
              <a:t> waar je info over een resource vindt.</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baseline="0"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Mogelijke vraag: </a:t>
            </a:r>
          </a:p>
          <a:p>
            <a:pPr marL="628619" marR="0" lvl="1"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Moet het http of </a:t>
            </a:r>
            <a:r>
              <a:rPr lang="nl-BE" baseline="0" dirty="0" err="1"/>
              <a:t>https</a:t>
            </a:r>
            <a:r>
              <a:rPr lang="nl-BE" baseline="0" dirty="0"/>
              <a:t> zijn?</a:t>
            </a:r>
          </a:p>
          <a:p>
            <a:pPr marL="1085819" marR="0" lvl="2"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Maakt geen verschil uit zolang het een </a:t>
            </a:r>
            <a:r>
              <a:rPr lang="nl-BE" baseline="0" dirty="0" err="1"/>
              <a:t>identificator</a:t>
            </a:r>
            <a:r>
              <a:rPr lang="nl-BE" baseline="0" dirty="0"/>
              <a:t> is, maar wel best voor zorgen dat die twee samenvallen</a:t>
            </a:r>
          </a:p>
          <a:p>
            <a:pPr marL="628619" marR="0" lvl="1"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Waarom nog http?</a:t>
            </a:r>
          </a:p>
          <a:p>
            <a:pPr marL="1085819" marR="0" lvl="2"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Antwoord: voor URI standaard maakt het niet uit (we willen een protocol dat het </a:t>
            </a:r>
            <a:r>
              <a:rPr lang="nl-BE" baseline="0" dirty="0" err="1"/>
              <a:t>resolved</a:t>
            </a:r>
            <a:r>
              <a:rPr lang="nl-BE" baseline="0" dirty="0"/>
              <a:t> en http en </a:t>
            </a:r>
            <a:r>
              <a:rPr lang="nl-BE" baseline="0" dirty="0" err="1"/>
              <a:t>https</a:t>
            </a:r>
            <a:r>
              <a:rPr lang="nl-BE" baseline="0" dirty="0"/>
              <a:t> is hetzelfde dan)</a:t>
            </a:r>
          </a:p>
          <a:p>
            <a:pPr marL="1085819" marR="0" lvl="2"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We gaan er ook geen semantisch verschil in creëren (bv. http://gebouw.75 moet hetzelfde gebouw zijn als https://gebouw.75)</a:t>
            </a:r>
          </a:p>
          <a:p>
            <a:pPr marL="1085819" marR="0" lvl="2"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a:t>Het is geen semantisch identificeerbaar element</a:t>
            </a:r>
          </a:p>
          <a:p>
            <a:pPr marL="1085819" marR="0" lvl="2"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baseline="0"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15</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4048869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Verplicht “patroon” voor opbouw van URI: </a:t>
            </a:r>
          </a:p>
          <a:p>
            <a:pPr marL="360000" marR="0" lvl="1"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i="1" dirty="0"/>
              <a:t>http(s)://{domein}/{type}/{concept}(/{referentie})*</a:t>
            </a:r>
          </a:p>
          <a:p>
            <a:pPr marL="360000" marR="0" lvl="1"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sz="1200" b="0" i="0" dirty="0">
                <a:latin typeface="Rockwell" panose="02060603020205020403" pitchFamily="18" charset="0"/>
              </a:rPr>
              <a:t>Alle componenten van de </a:t>
            </a:r>
            <a:r>
              <a:rPr lang="nl-BE" sz="1200" b="0" i="0" dirty="0" err="1">
                <a:latin typeface="Rockwell" panose="02060603020205020403" pitchFamily="18" charset="0"/>
              </a:rPr>
              <a:t>namespace</a:t>
            </a:r>
            <a:r>
              <a:rPr lang="nl-BE" sz="1200" b="1" i="1" dirty="0">
                <a:latin typeface="Rockwell" panose="02060603020205020403" pitchFamily="18" charset="0"/>
              </a:rPr>
              <a:t>: http(s)://{domein}/{type}/{concept}</a:t>
            </a:r>
            <a:r>
              <a:rPr lang="nl-BE" sz="1200" b="0" i="1" baseline="0" dirty="0">
                <a:latin typeface="Rockwell" panose="02060603020205020403" pitchFamily="18" charset="0"/>
              </a:rPr>
              <a:t> zijn verplichte componenten</a:t>
            </a:r>
          </a:p>
          <a:p>
            <a:pPr marL="360000" marR="0" lvl="1"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sz="1200" b="0" i="1" baseline="0" dirty="0">
                <a:latin typeface="Rockwell" panose="02060603020205020403" pitchFamily="18" charset="0"/>
              </a:rPr>
              <a:t>referentie is NIET verplicht.</a:t>
            </a:r>
            <a:endParaRPr lang="nl-BE" i="1" dirty="0"/>
          </a:p>
          <a:p>
            <a:pPr marL="0" marR="0" lvl="0" indent="0" algn="l" defTabSz="914235" rtl="0" eaLnBrk="1" fontAlgn="auto" latinLnBrk="0" hangingPunct="1">
              <a:lnSpc>
                <a:spcPct val="100000"/>
              </a:lnSpc>
              <a:spcBef>
                <a:spcPts val="0"/>
              </a:spcBef>
              <a:spcAft>
                <a:spcPts val="0"/>
              </a:spcAft>
              <a:buClrTx/>
              <a:buSzTx/>
              <a:buFont typeface="FlandersArtSans-Regular" panose="00000500000000000000" pitchFamily="2" charset="0"/>
              <a:buNone/>
              <a:tabLst/>
              <a:defRPr/>
            </a:pPr>
            <a:endParaRPr lang="nl-BE" dirty="0"/>
          </a:p>
          <a:p>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16</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545386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je moet garanderen dat de in de URI gebruikte domeinnaam zal blijven bestaan.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De domeinnaam, eventuele </a:t>
            </a:r>
            <a:r>
              <a:rPr lang="nl-BE" dirty="0" err="1"/>
              <a:t>subdomein</a:t>
            </a:r>
            <a:r>
              <a:rPr lang="nl-BE" dirty="0"/>
              <a:t>-namen, maar bij uitbreiding alle “termen” die gebruikt worden in een URI moeten </a:t>
            </a:r>
            <a:r>
              <a:rPr lang="nl-BE" dirty="0" err="1"/>
              <a:t>tbv</a:t>
            </a:r>
            <a:r>
              <a:rPr lang="nl-BE" dirty="0"/>
              <a:t> persistentie, </a:t>
            </a:r>
            <a:r>
              <a:rPr lang="nl-BE" b="1" dirty="0"/>
              <a:t>onafhankelijk van organisatie, product, merk en tijd zijn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1" dirty="0" err="1"/>
              <a:t>Cfr</a:t>
            </a:r>
            <a:r>
              <a:rPr lang="nl-BE" b="1" dirty="0"/>
              <a:t> </a:t>
            </a:r>
            <a:r>
              <a:rPr lang="nl-BE" b="1" dirty="0" err="1"/>
              <a:t>Avoid</a:t>
            </a:r>
            <a:r>
              <a:rPr lang="nl-BE" b="1" dirty="0"/>
              <a:t> </a:t>
            </a:r>
            <a:r>
              <a:rPr lang="nl-BE" b="1" dirty="0" err="1"/>
              <a:t>stating</a:t>
            </a:r>
            <a:r>
              <a:rPr lang="nl-BE" b="1" dirty="0"/>
              <a:t> </a:t>
            </a:r>
            <a:r>
              <a:rPr lang="nl-BE" b="1" dirty="0" err="1"/>
              <a:t>ownership</a:t>
            </a:r>
            <a:r>
              <a:rPr lang="nl-BE" b="1" dirty="0"/>
              <a:t>: </a:t>
            </a:r>
            <a:r>
              <a:rPr lang="en-US" dirty="0"/>
              <a:t>The URI template does not include the name of the </a:t>
            </a:r>
            <a:r>
              <a:rPr lang="en-US" dirty="0" err="1"/>
              <a:t>organisation</a:t>
            </a:r>
            <a:r>
              <a:rPr lang="en-US" dirty="0"/>
              <a:t> or project that minted the URI. This makes it much less susceptible to change, should the project end or the organization be merged or renamed.</a:t>
            </a:r>
            <a:endParaRPr lang="nl-BE" b="1"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17</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3853320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buFont typeface="Arial" panose="020B0604020202020204" pitchFamily="34" charset="0"/>
              <a:buChar char="•"/>
            </a:pPr>
            <a:r>
              <a:rPr lang="nl-BE" dirty="0"/>
              <a:t>Onderdeel {type} kan slechts één van volgende drie waarden aannemen:	</a:t>
            </a:r>
          </a:p>
          <a:p>
            <a:pPr lvl="1">
              <a:spcBef>
                <a:spcPts val="600"/>
              </a:spcBef>
              <a:buFont typeface="FlandersArtSans-Regular" panose="00000500000000000000" pitchFamily="2" charset="0"/>
              <a:buChar char="&gt;"/>
            </a:pPr>
            <a:r>
              <a:rPr lang="nl-BE" sz="2200" dirty="0"/>
              <a:t>“</a:t>
            </a:r>
            <a:r>
              <a:rPr lang="nl-BE" sz="2200" b="1" dirty="0" err="1"/>
              <a:t>id</a:t>
            </a:r>
            <a:r>
              <a:rPr lang="nl-BE" sz="2200" dirty="0"/>
              <a:t>”: het eigenlijke object/concept</a:t>
            </a:r>
          </a:p>
          <a:p>
            <a:pPr lvl="1">
              <a:spcBef>
                <a:spcPts val="600"/>
              </a:spcBef>
              <a:buFont typeface="FlandersArtSans-Regular" panose="00000500000000000000" pitchFamily="2" charset="0"/>
              <a:buChar char="&gt;"/>
            </a:pPr>
            <a:r>
              <a:rPr lang="nl-BE" sz="2200" dirty="0"/>
              <a:t>“</a:t>
            </a:r>
            <a:r>
              <a:rPr lang="nl-BE" sz="2200" b="1" dirty="0" err="1"/>
              <a:t>doc</a:t>
            </a:r>
            <a:r>
              <a:rPr lang="nl-BE" sz="2200" dirty="0"/>
              <a:t>”: digitale of web-representatie</a:t>
            </a:r>
          </a:p>
          <a:p>
            <a:pPr lvl="1">
              <a:spcBef>
                <a:spcPts val="600"/>
              </a:spcBef>
              <a:buFont typeface="FlandersArtSans-Regular" panose="00000500000000000000" pitchFamily="2" charset="0"/>
              <a:buChar char="&gt;"/>
            </a:pPr>
            <a:r>
              <a:rPr lang="nl-BE" sz="2200" dirty="0"/>
              <a:t>“</a:t>
            </a:r>
            <a:r>
              <a:rPr lang="nl-BE" sz="2200" b="1" dirty="0"/>
              <a:t>ns</a:t>
            </a:r>
            <a:r>
              <a:rPr lang="nl-BE" sz="2200" dirty="0"/>
              <a:t>”: term die behoort tot een vocabularium/ontologie</a:t>
            </a:r>
          </a:p>
          <a:p>
            <a:pPr lvl="0">
              <a:spcBef>
                <a:spcPts val="600"/>
              </a:spcBef>
              <a:buFont typeface="FlandersArtSans-Regular" panose="00000500000000000000" pitchFamily="2" charset="0"/>
              <a:buChar char="&gt;"/>
            </a:pPr>
            <a:r>
              <a:rPr lang="nl-BE" sz="2200" dirty="0"/>
              <a:t>Van</a:t>
            </a:r>
            <a:r>
              <a:rPr lang="nl-BE" sz="2200" baseline="0" dirty="0"/>
              <a:t> deze waarden zijn een andere regels afhankelijk/</a:t>
            </a:r>
            <a:endParaRPr lang="nl-BE" sz="2200"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18</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1875838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Voorzie een 303-doorverwijzing van “</a:t>
            </a:r>
            <a:r>
              <a:rPr lang="nl-BE" dirty="0" err="1"/>
              <a:t>id</a:t>
            </a:r>
            <a:r>
              <a:rPr lang="nl-BE" dirty="0"/>
              <a:t>”-URI naar een gelijkvormige “</a:t>
            </a:r>
            <a:r>
              <a:rPr lang="nl-BE" dirty="0" err="1"/>
              <a:t>doc</a:t>
            </a:r>
            <a:r>
              <a:rPr lang="nl-BE" dirty="0"/>
              <a:t>”-URI </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Als iemand een </a:t>
            </a:r>
            <a:r>
              <a:rPr lang="nl-BE" dirty="0" err="1"/>
              <a:t>id</a:t>
            </a:r>
            <a:r>
              <a:rPr lang="nl-BE" dirty="0"/>
              <a:t>-URI</a:t>
            </a:r>
            <a:r>
              <a:rPr lang="nl-BE" baseline="0" dirty="0"/>
              <a:t> opvraagt van een niet-informatie-resource (een werkelijk ding), verwijs dan door naar de </a:t>
            </a:r>
            <a:r>
              <a:rPr lang="nl-BE" baseline="0" dirty="0" err="1"/>
              <a:t>doc</a:t>
            </a:r>
            <a:r>
              <a:rPr lang="nl-BE" baseline="0" dirty="0"/>
              <a:t>-URI (adres van een document met info over het werkelijk ding)</a:t>
            </a:r>
            <a:endParaRPr lang="nl-BE"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De oplossing voor dit probleem waarbij naar een </a:t>
            </a:r>
            <a:r>
              <a:rPr lang="nl-BE" dirty="0" err="1"/>
              <a:t>id</a:t>
            </a:r>
            <a:r>
              <a:rPr lang="nl-BE" dirty="0"/>
              <a:t>-URI wordt verwezen </a:t>
            </a:r>
            <a:r>
              <a:rPr lang="nl-BE" dirty="0" err="1"/>
              <a:t>ahv</a:t>
            </a:r>
            <a:r>
              <a:rPr lang="nl-BE" dirty="0"/>
              <a:t> een </a:t>
            </a:r>
            <a:r>
              <a:rPr lang="nl-BE" dirty="0" err="1"/>
              <a:t>id</a:t>
            </a:r>
            <a:r>
              <a:rPr lang="nl-BE" dirty="0"/>
              <a:t>-fragment-</a:t>
            </a:r>
            <a:r>
              <a:rPr lang="nl-BE" dirty="0" err="1"/>
              <a:t>identifier</a:t>
            </a:r>
            <a:r>
              <a:rPr lang="nl-BE" dirty="0"/>
              <a:t> (#</a:t>
            </a:r>
            <a:r>
              <a:rPr lang="nl-BE" dirty="0" err="1"/>
              <a:t>id</a:t>
            </a:r>
            <a:r>
              <a:rPr lang="nl-BE" dirty="0"/>
              <a:t>) </a:t>
            </a:r>
            <a:r>
              <a:rPr lang="nl-BE" b="1" dirty="0"/>
              <a:t>moet worden </a:t>
            </a:r>
            <a:r>
              <a:rPr lang="nl-BE" b="1" baseline="0" dirty="0"/>
              <a:t>vermeden </a:t>
            </a:r>
            <a:r>
              <a:rPr lang="nl-BE" baseline="0" dirty="0"/>
              <a:t>(in regel met ISA-document)</a:t>
            </a:r>
          </a:p>
          <a:p>
            <a:pPr marL="0" marR="0" lvl="0" indent="0" algn="l" defTabSz="914235" rtl="0" eaLnBrk="1" fontAlgn="auto" latinLnBrk="0" hangingPunct="1">
              <a:lnSpc>
                <a:spcPct val="100000"/>
              </a:lnSpc>
              <a:spcBef>
                <a:spcPts val="0"/>
              </a:spcBef>
              <a:spcAft>
                <a:spcPts val="0"/>
              </a:spcAft>
              <a:buClrTx/>
              <a:buSzTx/>
              <a:buFont typeface="FlandersArtSans-Regular" panose="00000500000000000000" pitchFamily="2" charset="0"/>
              <a:buNone/>
              <a:tabLst/>
              <a:defRPr/>
            </a:pPr>
            <a:endParaRPr lang="nl-BE"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19</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1631050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Gebruik #&lt;term&gt; alleen bij URI’s van type ns (fragment-</a:t>
            </a:r>
            <a:r>
              <a:rPr lang="nl-BE" dirty="0" err="1"/>
              <a:t>identifier</a:t>
            </a:r>
            <a:r>
              <a:rPr lang="nl-BE" dirty="0"/>
              <a:t> die verwijst naar een onderdeel van een</a:t>
            </a:r>
            <a:r>
              <a:rPr lang="nl-BE" baseline="0" dirty="0"/>
              <a:t> </a:t>
            </a:r>
            <a:r>
              <a:rPr lang="nl-BE" baseline="0" dirty="0" err="1"/>
              <a:t>namespace</a:t>
            </a:r>
            <a:r>
              <a:rPr lang="nl-BE" baseline="0" dirty="0"/>
              <a:t>); om </a:t>
            </a:r>
            <a:r>
              <a:rPr lang="nl-BE" baseline="0" dirty="0" err="1"/>
              <a:t>bvb</a:t>
            </a:r>
            <a:r>
              <a:rPr lang="nl-BE" baseline="0" dirty="0"/>
              <a:t> te verwijzen naar een specifieke term in een vocabularium dat op een bepaalde URI staat.</a:t>
            </a:r>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20</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3807537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Termen voor {concept} worden vastgesteld op niveau van domein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Organisatie</a:t>
            </a:r>
            <a:r>
              <a:rPr lang="nl-BE" baseline="0" dirty="0"/>
              <a:t> van beheer van concept-termen op niveau van het domein is aangewezen, om wildgroei/oneigenlijk gebruik gebruik van die termen te vermijden.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endParaRPr lang="nl-BE" baseline="0" dirty="0"/>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baseline="0" dirty="0" err="1"/>
              <a:t>Note</a:t>
            </a:r>
            <a:r>
              <a:rPr lang="nl-BE" baseline="0" dirty="0"/>
              <a:t>: standaard is geen unieke plaatsbepaling voor 1 bepaald object (bv. “gebouw’ kan niet enkel in data.vlaanderen.be gedaan worden maar ook op andere plaatsen) – daar moeten afspraken rond gemaakt worden en een wakend oog gehouden worden. </a:t>
            </a:r>
            <a:br>
              <a:rPr lang="nl-BE" baseline="0" dirty="0"/>
            </a:br>
            <a:r>
              <a:rPr lang="nl-BE" baseline="0" dirty="0"/>
              <a:t>Om te vermijden dat we geen parallelle identificatie hebben! (Geen globale unieke </a:t>
            </a:r>
            <a:r>
              <a:rPr lang="nl-BE" baseline="0" dirty="0" err="1"/>
              <a:t>space</a:t>
            </a:r>
            <a:r>
              <a:rPr lang="nl-BE" baseline="0" dirty="0"/>
              <a:t>)</a:t>
            </a:r>
            <a:endParaRPr lang="nl-BE"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21</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3828219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De (/{referentie})* als onderdeel van het URI-patroon refereert naar één bepaalde resource. </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Het {referentie} element kan meermaals voorkomen om een hiërarchische structuur te vormen.</a:t>
            </a:r>
          </a:p>
          <a:p>
            <a:pPr marL="171419" marR="0" lvl="0" indent="-171419" algn="l" defTabSz="914235" rtl="0" eaLnBrk="1" fontAlgn="auto" latinLnBrk="0" hangingPunct="1">
              <a:lnSpc>
                <a:spcPct val="100000"/>
              </a:lnSpc>
              <a:spcBef>
                <a:spcPts val="0"/>
              </a:spcBef>
              <a:spcAft>
                <a:spcPts val="0"/>
              </a:spcAft>
              <a:buClrTx/>
              <a:buSzTx/>
              <a:buFont typeface="FlandersArtSans-Regular" panose="00000500000000000000" pitchFamily="2" charset="0"/>
              <a:buChar char="&gt;"/>
              <a:tabLst/>
              <a:defRPr/>
            </a:pPr>
            <a:r>
              <a:rPr lang="nl-BE" dirty="0"/>
              <a:t>Een {referentie} kan ingevuld worden op twee verschillende manieren: {referentie-basis} OF {referentie-basis}/{referentie-versie}. </a:t>
            </a:r>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22</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856025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In het URI-standaard-document is een checklist toegevoegd</a:t>
            </a:r>
            <a:r>
              <a:rPr lang="nl-BE" baseline="0" dirty="0"/>
              <a:t> </a:t>
            </a:r>
            <a:r>
              <a:rPr lang="nl-BE" baseline="0" dirty="0" err="1"/>
              <a:t>ahv</a:t>
            </a:r>
            <a:r>
              <a:rPr lang="nl-BE" baseline="0" dirty="0"/>
              <a:t> waarvan iemand kan evalueren of zijn </a:t>
            </a:r>
            <a:r>
              <a:rPr lang="nl-BE" baseline="0" dirty="0" err="1"/>
              <a:t>URI’s</a:t>
            </a:r>
            <a:r>
              <a:rPr lang="nl-BE" baseline="0" dirty="0"/>
              <a:t> aan de Vlaamse URI-standaard voldoen.</a:t>
            </a:r>
          </a:p>
          <a:p>
            <a:endParaRPr lang="nl-BE" dirty="0"/>
          </a:p>
        </p:txBody>
      </p:sp>
      <p:sp>
        <p:nvSpPr>
          <p:cNvPr id="4" name="Tijdelijke aanduiding voor dianumm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23</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2026016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5" name="Shape 105"/>
          <p:cNvSpPr txBox="1">
            <a:spLocks noGrp="1"/>
          </p:cNvSpPr>
          <p:nvPr>
            <p:ph type="body" idx="1"/>
          </p:nvPr>
        </p:nvSpPr>
        <p:spPr>
          <a:xfrm>
            <a:off x="914400" y="4343400"/>
            <a:ext cx="5029200" cy="4114800"/>
          </a:xfrm>
          <a:prstGeom prst="rect">
            <a:avLst/>
          </a:prstGeom>
          <a:noFill/>
          <a:ln>
            <a:noFill/>
          </a:ln>
        </p:spPr>
        <p:txBody>
          <a:bodyPr wrap="square" lIns="91425" tIns="45700" rIns="91425" bIns="45700" anchor="t" anchorCtr="0">
            <a:noAutofit/>
          </a:bodyPr>
          <a:lstStyle/>
          <a:p>
            <a:pPr marL="0" marR="0" lvl="0" indent="-12700" algn="l" rtl="0">
              <a:lnSpc>
                <a:spcPct val="117999"/>
              </a:lnSpc>
              <a:spcBef>
                <a:spcPts val="0"/>
              </a:spcBef>
              <a:spcAft>
                <a:spcPts val="0"/>
              </a:spcAft>
              <a:buClr>
                <a:schemeClr val="dk1"/>
              </a:buClr>
              <a:buSzPct val="25000"/>
              <a:buFont typeface="Calibri"/>
              <a:buNone/>
            </a:pPr>
            <a:r>
              <a:rPr lang="en-GB" sz="800" b="0" i="0" u="none" strike="noStrike" cap="none" dirty="0">
                <a:solidFill>
                  <a:schemeClr val="dk1"/>
                </a:solidFill>
                <a:latin typeface="Helvetica Neue"/>
                <a:ea typeface="Helvetica Neue"/>
                <a:cs typeface="Helvetica Neue"/>
                <a:sym typeface="Helvetica Neue"/>
              </a:rPr>
              <a:t>R – 30s</a:t>
            </a:r>
            <a:endParaRPr sz="800" b="0" i="0" u="none" strike="noStrike" cap="none" dirty="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146510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Shape 95"/>
          <p:cNvSpPr txBox="1">
            <a:spLocks noGrp="1"/>
          </p:cNvSpPr>
          <p:nvPr>
            <p:ph type="body" idx="1"/>
          </p:nvPr>
        </p:nvSpPr>
        <p:spPr>
          <a:xfrm>
            <a:off x="701040" y="4473892"/>
            <a:ext cx="5608320" cy="3660458"/>
          </a:xfrm>
          <a:prstGeom prst="rect">
            <a:avLst/>
          </a:prstGeom>
          <a:noFill/>
          <a:ln>
            <a:noFill/>
          </a:ln>
        </p:spPr>
        <p:txBody>
          <a:bodyPr spcFirstLastPara="1" wrap="square" lIns="91000" tIns="45500" rIns="91000" bIns="45500" anchor="t" anchorCtr="0">
            <a:noAutofit/>
          </a:bodyPr>
          <a:lstStyle/>
          <a:p>
            <a:pPr marL="171419" marR="0" lvl="0" indent="-171419" algn="l" rtl="0">
              <a:spcBef>
                <a:spcPts val="0"/>
              </a:spcBef>
              <a:spcAft>
                <a:spcPts val="0"/>
              </a:spcAft>
              <a:buClr>
                <a:schemeClr val="dk1"/>
              </a:buClr>
              <a:buSzPts val="1200"/>
              <a:buFont typeface="Arial"/>
              <a:buChar char="&gt;"/>
            </a:pPr>
            <a:r>
              <a:rPr lang="nl-BE" sz="1200" b="0" i="0" u="none" strike="noStrike" cap="none">
                <a:solidFill>
                  <a:schemeClr val="dk1"/>
                </a:solidFill>
                <a:latin typeface="Arial"/>
                <a:ea typeface="Arial"/>
                <a:cs typeface="Arial"/>
                <a:sym typeface="Arial"/>
              </a:rPr>
              <a:t>https://docs.google.com/document/d/1HbfWX0OENNGQWUe0eIF0usZA8ahEY9vx75DxhvVTzNE/edit</a:t>
            </a:r>
            <a:endParaRPr sz="1200" b="0" i="0" u="none" strike="noStrike" cap="none">
              <a:solidFill>
                <a:schemeClr val="dk1"/>
              </a:solidFill>
              <a:latin typeface="Arial"/>
              <a:ea typeface="Arial"/>
              <a:cs typeface="Arial"/>
              <a:sym typeface="Arial"/>
            </a:endParaRPr>
          </a:p>
        </p:txBody>
      </p:sp>
      <p:sp>
        <p:nvSpPr>
          <p:cNvPr id="96" name="Shape 96"/>
          <p:cNvSpPr txBox="1">
            <a:spLocks noGrp="1"/>
          </p:cNvSpPr>
          <p:nvPr>
            <p:ph type="sldNum" idx="12"/>
          </p:nvPr>
        </p:nvSpPr>
        <p:spPr>
          <a:xfrm>
            <a:off x="5787054" y="8829966"/>
            <a:ext cx="780076" cy="283931"/>
          </a:xfrm>
          <a:prstGeom prst="rect">
            <a:avLst/>
          </a:prstGeom>
          <a:noFill/>
          <a:ln>
            <a:noFill/>
          </a:ln>
        </p:spPr>
        <p:txBody>
          <a:bodyPr spcFirstLastPara="1" wrap="square" lIns="91000" tIns="45500" rIns="91000" bIns="45500" anchor="b" anchorCtr="0">
            <a:noAutofit/>
          </a:bodyPr>
          <a:lstStyle/>
          <a:p>
            <a:pPr marL="0" marR="0" lvl="0" indent="0" algn="r" rtl="0">
              <a:spcBef>
                <a:spcPts val="0"/>
              </a:spcBef>
              <a:spcAft>
                <a:spcPts val="0"/>
              </a:spcAft>
              <a:buNone/>
            </a:pPr>
            <a:fld id="{00000000-1234-1234-1234-123412341234}" type="slidenum">
              <a:rPr lang="nl-BE"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09977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Aanmelden standaard</a:t>
            </a:r>
            <a:r>
              <a:rPr lang="nl-NL" sz="1200" b="0" i="0" u="none" strike="noStrike" cap="none" dirty="0">
                <a:solidFill>
                  <a:schemeClr val="dk1"/>
                </a:solidFill>
                <a:latin typeface="Arial"/>
                <a:ea typeface="Arial"/>
                <a:cs typeface="Arial"/>
                <a:sym typeface="Arial"/>
              </a:rPr>
              <a:t>: Capteren van </a:t>
            </a:r>
            <a:r>
              <a:rPr lang="nl-NL" sz="1200" b="0" i="0" u="none" strike="noStrike" cap="none" dirty="0" err="1">
                <a:solidFill>
                  <a:schemeClr val="dk1"/>
                </a:solidFill>
                <a:latin typeface="Arial"/>
                <a:ea typeface="Arial"/>
                <a:cs typeface="Arial"/>
                <a:sym typeface="Arial"/>
              </a:rPr>
              <a:t>use</a:t>
            </a:r>
            <a:r>
              <a:rPr lang="nl-NL" sz="1200" b="0" i="0" u="none" strike="noStrike" cap="none" dirty="0">
                <a:solidFill>
                  <a:schemeClr val="dk1"/>
                </a:solidFill>
                <a:latin typeface="Arial"/>
                <a:ea typeface="Arial"/>
                <a:cs typeface="Arial"/>
                <a:sym typeface="Arial"/>
              </a:rPr>
              <a:t> cases en aligneren met business stakeholders om meerwaarde van standaard in kaart te brengen.</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Ontwikkelen specificatie</a:t>
            </a:r>
            <a:r>
              <a:rPr lang="nl-NL" sz="1200" b="0" i="0" u="none" strike="noStrike" cap="none" dirty="0">
                <a:solidFill>
                  <a:schemeClr val="dk1"/>
                </a:solidFill>
                <a:latin typeface="Arial"/>
                <a:ea typeface="Arial"/>
                <a:cs typeface="Arial"/>
                <a:sym typeface="Arial"/>
              </a:rPr>
              <a:t>: Input verzamelen van domein experts en stakeholders voor het uitwerken van een standaard op basis van geldende best </a:t>
            </a:r>
            <a:r>
              <a:rPr lang="nl-NL" sz="1200" b="0" i="0" u="none" strike="noStrike" cap="none" dirty="0" err="1">
                <a:solidFill>
                  <a:schemeClr val="dk1"/>
                </a:solidFill>
                <a:latin typeface="Arial"/>
                <a:ea typeface="Arial"/>
                <a:cs typeface="Arial"/>
                <a:sym typeface="Arial"/>
              </a:rPr>
              <a:t>practices</a:t>
            </a:r>
            <a:r>
              <a:rPr lang="nl-NL" sz="1200" b="0" i="0" u="none" strike="noStrike" cap="none" dirty="0">
                <a:solidFill>
                  <a:schemeClr val="dk1"/>
                </a:solidFill>
                <a:latin typeface="Arial"/>
                <a:ea typeface="Arial"/>
                <a:cs typeface="Arial"/>
                <a:sym typeface="Arial"/>
              </a:rPr>
              <a:t>.</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Publiceren specificatie en documentatie</a:t>
            </a:r>
            <a:r>
              <a:rPr lang="nl-NL" sz="1200" b="0" i="0" u="none" strike="noStrike" cap="none" dirty="0">
                <a:solidFill>
                  <a:schemeClr val="dk1"/>
                </a:solidFill>
                <a:latin typeface="Arial"/>
                <a:ea typeface="Arial"/>
                <a:cs typeface="Arial"/>
                <a:sym typeface="Arial"/>
              </a:rPr>
              <a:t>: Bevorderen van adoptie door ontwikkelaars, informatie architecten en andere belanghebbenden te voorzien van de nodige documentatie en tools.</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Veranderingsbeheer</a:t>
            </a:r>
            <a:r>
              <a:rPr lang="nl-NL" sz="1200" b="0" i="0" u="none" strike="noStrike" cap="none" dirty="0">
                <a:solidFill>
                  <a:schemeClr val="dk1"/>
                </a:solidFill>
                <a:latin typeface="Arial"/>
                <a:ea typeface="Arial"/>
                <a:cs typeface="Arial"/>
                <a:sym typeface="Arial"/>
              </a:rPr>
              <a:t>: Zorgt voor de nodige garantie dat wijzigingen worden afgestemd met de nodige stakeholders en rekening gehouden wordt met de impact van wijzigingen.</a:t>
            </a:r>
            <a:endParaRPr lang="nl-NL" dirty="0"/>
          </a:p>
          <a:p>
            <a:pPr marL="171419" marR="0" lvl="0" indent="-95218" algn="l" rtl="0">
              <a:spcBef>
                <a:spcPts val="0"/>
              </a:spcBef>
              <a:spcAft>
                <a:spcPts val="0"/>
              </a:spcAft>
              <a:buClr>
                <a:schemeClr val="dk1"/>
              </a:buClr>
              <a:buSzPts val="1200"/>
              <a:buFont typeface="Arial"/>
              <a:buNone/>
            </a:pPr>
            <a:endParaRPr lang="nl-NL" sz="1200" b="0" i="0" u="none" strike="noStrike" cap="none" dirty="0">
              <a:solidFill>
                <a:schemeClr val="dk1"/>
              </a:solidFill>
              <a:latin typeface="Arial"/>
              <a:ea typeface="Arial"/>
              <a:cs typeface="Arial"/>
              <a:sym typeface="Arial"/>
            </a:endParaRPr>
          </a:p>
          <a:p>
            <a:endParaRPr lang="nl-BE" dirty="0"/>
          </a:p>
        </p:txBody>
      </p:sp>
      <p:sp>
        <p:nvSpPr>
          <p:cNvPr id="4" name="Slide Number Placeholder 3"/>
          <p:cNvSpPr>
            <a:spLocks noGrp="1"/>
          </p:cNvSpPr>
          <p:nvPr>
            <p:ph type="sldNum" idx="10"/>
          </p:nvPr>
        </p:nvSpPr>
        <p:spPr/>
        <p:txBody>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nl-BE" sz="1200" b="0" i="0" u="none" strike="noStrike" cap="none" smtClean="0">
                <a:solidFill>
                  <a:schemeClr val="dk1"/>
                </a:solidFill>
                <a:latin typeface="Calibri"/>
                <a:ea typeface="Calibri"/>
                <a:cs typeface="Calibri"/>
                <a:sym typeface="Calibri"/>
              </a:rPr>
              <a:t>26</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3921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Aanmelden standaard</a:t>
            </a:r>
            <a:r>
              <a:rPr lang="nl-NL" sz="1200" b="0" i="0" u="none" strike="noStrike" cap="none" dirty="0">
                <a:solidFill>
                  <a:schemeClr val="dk1"/>
                </a:solidFill>
                <a:latin typeface="Arial"/>
                <a:ea typeface="Arial"/>
                <a:cs typeface="Arial"/>
                <a:sym typeface="Arial"/>
              </a:rPr>
              <a:t>: Capteren van </a:t>
            </a:r>
            <a:r>
              <a:rPr lang="nl-NL" sz="1200" b="0" i="0" u="none" strike="noStrike" cap="none" dirty="0" err="1">
                <a:solidFill>
                  <a:schemeClr val="dk1"/>
                </a:solidFill>
                <a:latin typeface="Arial"/>
                <a:ea typeface="Arial"/>
                <a:cs typeface="Arial"/>
                <a:sym typeface="Arial"/>
              </a:rPr>
              <a:t>use</a:t>
            </a:r>
            <a:r>
              <a:rPr lang="nl-NL" sz="1200" b="0" i="0" u="none" strike="noStrike" cap="none" dirty="0">
                <a:solidFill>
                  <a:schemeClr val="dk1"/>
                </a:solidFill>
                <a:latin typeface="Arial"/>
                <a:ea typeface="Arial"/>
                <a:cs typeface="Arial"/>
                <a:sym typeface="Arial"/>
              </a:rPr>
              <a:t> cases en aligneren met business stakeholders om meerwaarde van standaard in kaart te brengen.</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Ontwikkelen specificatie</a:t>
            </a:r>
            <a:r>
              <a:rPr lang="nl-NL" sz="1200" b="0" i="0" u="none" strike="noStrike" cap="none" dirty="0">
                <a:solidFill>
                  <a:schemeClr val="dk1"/>
                </a:solidFill>
                <a:latin typeface="Arial"/>
                <a:ea typeface="Arial"/>
                <a:cs typeface="Arial"/>
                <a:sym typeface="Arial"/>
              </a:rPr>
              <a:t>: Input verzamelen van domein experts en stakeholders voor het uitwerken van een standaard op basis van geldende best </a:t>
            </a:r>
            <a:r>
              <a:rPr lang="nl-NL" sz="1200" b="0" i="0" u="none" strike="noStrike" cap="none" dirty="0" err="1">
                <a:solidFill>
                  <a:schemeClr val="dk1"/>
                </a:solidFill>
                <a:latin typeface="Arial"/>
                <a:ea typeface="Arial"/>
                <a:cs typeface="Arial"/>
                <a:sym typeface="Arial"/>
              </a:rPr>
              <a:t>practices</a:t>
            </a:r>
            <a:r>
              <a:rPr lang="nl-NL" sz="1200" b="0" i="0" u="none" strike="noStrike" cap="none" dirty="0">
                <a:solidFill>
                  <a:schemeClr val="dk1"/>
                </a:solidFill>
                <a:latin typeface="Arial"/>
                <a:ea typeface="Arial"/>
                <a:cs typeface="Arial"/>
                <a:sym typeface="Arial"/>
              </a:rPr>
              <a:t>.</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Publiceren specificatie en documentatie</a:t>
            </a:r>
            <a:r>
              <a:rPr lang="nl-NL" sz="1200" b="0" i="0" u="none" strike="noStrike" cap="none" dirty="0">
                <a:solidFill>
                  <a:schemeClr val="dk1"/>
                </a:solidFill>
                <a:latin typeface="Arial"/>
                <a:ea typeface="Arial"/>
                <a:cs typeface="Arial"/>
                <a:sym typeface="Arial"/>
              </a:rPr>
              <a:t>: Bevorderen van adoptie door ontwikkelaars, informatie architecten en andere belanghebbenden te voorzien van de nodige documentatie en tools.</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Veranderingsbeheer</a:t>
            </a:r>
            <a:r>
              <a:rPr lang="nl-NL" sz="1200" b="0" i="0" u="none" strike="noStrike" cap="none" dirty="0">
                <a:solidFill>
                  <a:schemeClr val="dk1"/>
                </a:solidFill>
                <a:latin typeface="Arial"/>
                <a:ea typeface="Arial"/>
                <a:cs typeface="Arial"/>
                <a:sym typeface="Arial"/>
              </a:rPr>
              <a:t>: Zorgt voor de nodige garantie dat wijzigingen worden afgestemd met de nodige stakeholders en rekening gehouden wordt met de impact van wijzigingen.</a:t>
            </a:r>
            <a:endParaRPr lang="nl-NL" dirty="0"/>
          </a:p>
          <a:p>
            <a:pPr marL="171419" marR="0" lvl="0" indent="-95218" algn="l" rtl="0">
              <a:spcBef>
                <a:spcPts val="0"/>
              </a:spcBef>
              <a:spcAft>
                <a:spcPts val="0"/>
              </a:spcAft>
              <a:buClr>
                <a:schemeClr val="dk1"/>
              </a:buClr>
              <a:buSzPts val="1200"/>
              <a:buFont typeface="Arial"/>
              <a:buNone/>
            </a:pPr>
            <a:endParaRPr lang="nl-NL" sz="1200" b="0" i="0" u="none" strike="noStrike" cap="none" dirty="0">
              <a:solidFill>
                <a:schemeClr val="dk1"/>
              </a:solidFill>
              <a:latin typeface="Arial"/>
              <a:ea typeface="Arial"/>
              <a:cs typeface="Arial"/>
              <a:sym typeface="Arial"/>
            </a:endParaRPr>
          </a:p>
          <a:p>
            <a:pPr marL="171419" marR="0" lvl="0" indent="-95218" algn="l" rtl="0">
              <a:spcBef>
                <a:spcPts val="0"/>
              </a:spcBef>
              <a:spcAft>
                <a:spcPts val="0"/>
              </a:spcAft>
              <a:buClr>
                <a:schemeClr val="dk1"/>
              </a:buClr>
              <a:buSzPts val="1200"/>
              <a:buFont typeface="Arial"/>
              <a:buNone/>
            </a:pPr>
            <a:r>
              <a:rPr lang="nl-NL" sz="1200" b="0" i="0" u="none" strike="noStrike" cap="none" dirty="0">
                <a:solidFill>
                  <a:schemeClr val="dk1"/>
                </a:solidFill>
                <a:latin typeface="Arial"/>
                <a:ea typeface="Arial"/>
                <a:cs typeface="Arial"/>
                <a:sym typeface="Arial"/>
              </a:rPr>
              <a:t>Verslag:</a:t>
            </a:r>
            <a:r>
              <a:rPr lang="nl-NL" sz="1200" b="0" i="0" u="none" strike="noStrike" cap="none" baseline="0" dirty="0">
                <a:solidFill>
                  <a:schemeClr val="dk1"/>
                </a:solidFill>
                <a:latin typeface="Arial"/>
                <a:ea typeface="Arial"/>
                <a:cs typeface="Arial"/>
                <a:sym typeface="Arial"/>
              </a:rPr>
              <a:t> </a:t>
            </a:r>
            <a:r>
              <a:rPr lang="nl-BE" dirty="0">
                <a:hlinkClick r:id="rId3"/>
              </a:rPr>
              <a:t>https://docs.google.com/document/d/1Vfe1R1zd8v574B-njmj2aqc0L61zN41upexFS3B505w/edit</a:t>
            </a:r>
            <a:endParaRPr lang="nl-NL" sz="1200" b="0" i="0" u="none" strike="noStrike" cap="none" dirty="0">
              <a:solidFill>
                <a:schemeClr val="dk1"/>
              </a:solidFill>
              <a:latin typeface="Arial"/>
              <a:ea typeface="Arial"/>
              <a:cs typeface="Arial"/>
              <a:sym typeface="Arial"/>
            </a:endParaRPr>
          </a:p>
          <a:p>
            <a:endParaRPr lang="nl-BE" dirty="0"/>
          </a:p>
        </p:txBody>
      </p:sp>
      <p:sp>
        <p:nvSpPr>
          <p:cNvPr id="4" name="Slide Number Placeholder 3"/>
          <p:cNvSpPr>
            <a:spLocks noGrp="1"/>
          </p:cNvSpPr>
          <p:nvPr>
            <p:ph type="sldNum" idx="10"/>
          </p:nvPr>
        </p:nvSpPr>
        <p:spPr/>
        <p:txBody>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nl-BE" sz="1200" b="0" i="0" u="none" strike="noStrike" cap="none" smtClean="0">
                <a:solidFill>
                  <a:schemeClr val="dk1"/>
                </a:solidFill>
                <a:latin typeface="Calibri"/>
                <a:ea typeface="Calibri"/>
                <a:cs typeface="Calibri"/>
                <a:sym typeface="Calibri"/>
              </a:rPr>
              <a:t>27</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9539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Aanmelden standaard</a:t>
            </a:r>
            <a:r>
              <a:rPr lang="nl-NL" sz="1200" b="0" i="0" u="none" strike="noStrike" cap="none" dirty="0">
                <a:solidFill>
                  <a:schemeClr val="dk1"/>
                </a:solidFill>
                <a:latin typeface="Arial"/>
                <a:ea typeface="Arial"/>
                <a:cs typeface="Arial"/>
                <a:sym typeface="Arial"/>
              </a:rPr>
              <a:t>: Capteren van </a:t>
            </a:r>
            <a:r>
              <a:rPr lang="nl-NL" sz="1200" b="0" i="0" u="none" strike="noStrike" cap="none" dirty="0" err="1">
                <a:solidFill>
                  <a:schemeClr val="dk1"/>
                </a:solidFill>
                <a:latin typeface="Arial"/>
                <a:ea typeface="Arial"/>
                <a:cs typeface="Arial"/>
                <a:sym typeface="Arial"/>
              </a:rPr>
              <a:t>use</a:t>
            </a:r>
            <a:r>
              <a:rPr lang="nl-NL" sz="1200" b="0" i="0" u="none" strike="noStrike" cap="none" dirty="0">
                <a:solidFill>
                  <a:schemeClr val="dk1"/>
                </a:solidFill>
                <a:latin typeface="Arial"/>
                <a:ea typeface="Arial"/>
                <a:cs typeface="Arial"/>
                <a:sym typeface="Arial"/>
              </a:rPr>
              <a:t> cases en aligneren met business stakeholders om meerwaarde van standaard in kaart te brengen.</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Ontwikkelen specificatie</a:t>
            </a:r>
            <a:r>
              <a:rPr lang="nl-NL" sz="1200" b="0" i="0" u="none" strike="noStrike" cap="none" dirty="0">
                <a:solidFill>
                  <a:schemeClr val="dk1"/>
                </a:solidFill>
                <a:latin typeface="Arial"/>
                <a:ea typeface="Arial"/>
                <a:cs typeface="Arial"/>
                <a:sym typeface="Arial"/>
              </a:rPr>
              <a:t>: Input verzamelen van domein experts en stakeholders voor het uitwerken van een standaard op basis van geldende best </a:t>
            </a:r>
            <a:r>
              <a:rPr lang="nl-NL" sz="1200" b="0" i="0" u="none" strike="noStrike" cap="none" dirty="0" err="1">
                <a:solidFill>
                  <a:schemeClr val="dk1"/>
                </a:solidFill>
                <a:latin typeface="Arial"/>
                <a:ea typeface="Arial"/>
                <a:cs typeface="Arial"/>
                <a:sym typeface="Arial"/>
              </a:rPr>
              <a:t>practices</a:t>
            </a:r>
            <a:r>
              <a:rPr lang="nl-NL" sz="1200" b="0" i="0" u="none" strike="noStrike" cap="none" dirty="0">
                <a:solidFill>
                  <a:schemeClr val="dk1"/>
                </a:solidFill>
                <a:latin typeface="Arial"/>
                <a:ea typeface="Arial"/>
                <a:cs typeface="Arial"/>
                <a:sym typeface="Arial"/>
              </a:rPr>
              <a:t>.</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Publiceren specificatie en documentatie</a:t>
            </a:r>
            <a:r>
              <a:rPr lang="nl-NL" sz="1200" b="0" i="0" u="none" strike="noStrike" cap="none" dirty="0">
                <a:solidFill>
                  <a:schemeClr val="dk1"/>
                </a:solidFill>
                <a:latin typeface="Arial"/>
                <a:ea typeface="Arial"/>
                <a:cs typeface="Arial"/>
                <a:sym typeface="Arial"/>
              </a:rPr>
              <a:t>: Bevorderen van adoptie door ontwikkelaars, informatie architecten en andere belanghebbenden te voorzien van de nodige documentatie en tools.</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Veranderingsbeheer</a:t>
            </a:r>
            <a:r>
              <a:rPr lang="nl-NL" sz="1200" b="0" i="0" u="none" strike="noStrike" cap="none" dirty="0">
                <a:solidFill>
                  <a:schemeClr val="dk1"/>
                </a:solidFill>
                <a:latin typeface="Arial"/>
                <a:ea typeface="Arial"/>
                <a:cs typeface="Arial"/>
                <a:sym typeface="Arial"/>
              </a:rPr>
              <a:t>: Zorgt voor de nodige garantie dat wijzigingen worden afgestemd met de nodige stakeholders en rekening gehouden wordt met de impact van wijzigingen.</a:t>
            </a:r>
            <a:endParaRPr lang="nl-NL" dirty="0"/>
          </a:p>
          <a:p>
            <a:pPr marL="171419" marR="0" lvl="0" indent="-95218" algn="l" rtl="0">
              <a:spcBef>
                <a:spcPts val="0"/>
              </a:spcBef>
              <a:spcAft>
                <a:spcPts val="0"/>
              </a:spcAft>
              <a:buClr>
                <a:schemeClr val="dk1"/>
              </a:buClr>
              <a:buSzPts val="1200"/>
              <a:buFont typeface="Arial"/>
              <a:buNone/>
            </a:pPr>
            <a:endParaRPr lang="nl-NL" sz="1200" b="0" i="0" u="none" strike="noStrike" cap="none" dirty="0">
              <a:solidFill>
                <a:schemeClr val="dk1"/>
              </a:solidFill>
              <a:latin typeface="Arial"/>
              <a:ea typeface="Arial"/>
              <a:cs typeface="Arial"/>
              <a:sym typeface="Arial"/>
            </a:endParaRPr>
          </a:p>
          <a:p>
            <a:pPr marL="171419" marR="0" lvl="0" indent="-95218" algn="l" rtl="0">
              <a:spcBef>
                <a:spcPts val="0"/>
              </a:spcBef>
              <a:spcAft>
                <a:spcPts val="0"/>
              </a:spcAft>
              <a:buClr>
                <a:schemeClr val="dk1"/>
              </a:buClr>
              <a:buSzPts val="1200"/>
              <a:buFont typeface="Arial"/>
              <a:buNone/>
            </a:pPr>
            <a:r>
              <a:rPr lang="nl-NL" sz="1200" b="0" i="0" u="none" strike="noStrike" cap="none" dirty="0">
                <a:solidFill>
                  <a:schemeClr val="dk1"/>
                </a:solidFill>
                <a:latin typeface="Arial"/>
                <a:ea typeface="Arial"/>
                <a:cs typeface="Arial"/>
                <a:sym typeface="Arial"/>
              </a:rPr>
              <a:t>Verslag:</a:t>
            </a:r>
            <a:r>
              <a:rPr lang="nl-NL" sz="1200" b="0" i="0" u="none" strike="noStrike" cap="none" baseline="0" dirty="0">
                <a:solidFill>
                  <a:schemeClr val="dk1"/>
                </a:solidFill>
                <a:latin typeface="Arial"/>
                <a:ea typeface="Arial"/>
                <a:cs typeface="Arial"/>
                <a:sym typeface="Arial"/>
              </a:rPr>
              <a:t> </a:t>
            </a:r>
            <a:r>
              <a:rPr lang="nl-BE" dirty="0">
                <a:hlinkClick r:id="rId3"/>
              </a:rPr>
              <a:t>https://docs.google.com/document/d/1Vfe1R1zd8v574B-njmj2aqc0L61zN41upexFS3B505w/edit</a:t>
            </a:r>
            <a:endParaRPr lang="nl-NL" sz="1200" b="0" i="0" u="none" strike="noStrike" cap="none" dirty="0">
              <a:solidFill>
                <a:schemeClr val="dk1"/>
              </a:solidFill>
              <a:latin typeface="Arial"/>
              <a:ea typeface="Arial"/>
              <a:cs typeface="Arial"/>
              <a:sym typeface="Arial"/>
            </a:endParaRPr>
          </a:p>
          <a:p>
            <a:endParaRPr lang="nl-BE" dirty="0"/>
          </a:p>
        </p:txBody>
      </p:sp>
      <p:sp>
        <p:nvSpPr>
          <p:cNvPr id="4" name="Slide Number Placeholder 3"/>
          <p:cNvSpPr>
            <a:spLocks noGrp="1"/>
          </p:cNvSpPr>
          <p:nvPr>
            <p:ph type="sldNum" idx="10"/>
          </p:nvPr>
        </p:nvSpPr>
        <p:spPr/>
        <p:txBody>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nl-BE" sz="1200" b="0" i="0" u="none" strike="noStrike" cap="none" smtClean="0">
                <a:solidFill>
                  <a:schemeClr val="dk1"/>
                </a:solidFill>
                <a:latin typeface="Calibri"/>
                <a:ea typeface="Calibri"/>
                <a:cs typeface="Calibri"/>
                <a:sym typeface="Calibri"/>
              </a:rPr>
              <a:t>28</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0501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Aanmelden standaard</a:t>
            </a:r>
            <a:r>
              <a:rPr lang="nl-NL" sz="1200" b="0" i="0" u="none" strike="noStrike" cap="none" dirty="0">
                <a:solidFill>
                  <a:schemeClr val="dk1"/>
                </a:solidFill>
                <a:latin typeface="Arial"/>
                <a:ea typeface="Arial"/>
                <a:cs typeface="Arial"/>
                <a:sym typeface="Arial"/>
              </a:rPr>
              <a:t>: Capteren van </a:t>
            </a:r>
            <a:r>
              <a:rPr lang="nl-NL" sz="1200" b="0" i="0" u="none" strike="noStrike" cap="none" dirty="0" err="1">
                <a:solidFill>
                  <a:schemeClr val="dk1"/>
                </a:solidFill>
                <a:latin typeface="Arial"/>
                <a:ea typeface="Arial"/>
                <a:cs typeface="Arial"/>
                <a:sym typeface="Arial"/>
              </a:rPr>
              <a:t>use</a:t>
            </a:r>
            <a:r>
              <a:rPr lang="nl-NL" sz="1200" b="0" i="0" u="none" strike="noStrike" cap="none" dirty="0">
                <a:solidFill>
                  <a:schemeClr val="dk1"/>
                </a:solidFill>
                <a:latin typeface="Arial"/>
                <a:ea typeface="Arial"/>
                <a:cs typeface="Arial"/>
                <a:sym typeface="Arial"/>
              </a:rPr>
              <a:t> cases en aligneren met business stakeholders om meerwaarde van standaard in kaart te brengen.</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Ontwikkelen specificatie</a:t>
            </a:r>
            <a:r>
              <a:rPr lang="nl-NL" sz="1200" b="0" i="0" u="none" strike="noStrike" cap="none" dirty="0">
                <a:solidFill>
                  <a:schemeClr val="dk1"/>
                </a:solidFill>
                <a:latin typeface="Arial"/>
                <a:ea typeface="Arial"/>
                <a:cs typeface="Arial"/>
                <a:sym typeface="Arial"/>
              </a:rPr>
              <a:t>: Input verzamelen van domein experts en stakeholders voor het uitwerken van een standaard op basis van geldende best </a:t>
            </a:r>
            <a:r>
              <a:rPr lang="nl-NL" sz="1200" b="0" i="0" u="none" strike="noStrike" cap="none" dirty="0" err="1">
                <a:solidFill>
                  <a:schemeClr val="dk1"/>
                </a:solidFill>
                <a:latin typeface="Arial"/>
                <a:ea typeface="Arial"/>
                <a:cs typeface="Arial"/>
                <a:sym typeface="Arial"/>
              </a:rPr>
              <a:t>practices</a:t>
            </a:r>
            <a:r>
              <a:rPr lang="nl-NL" sz="1200" b="0" i="0" u="none" strike="noStrike" cap="none" dirty="0">
                <a:solidFill>
                  <a:schemeClr val="dk1"/>
                </a:solidFill>
                <a:latin typeface="Arial"/>
                <a:ea typeface="Arial"/>
                <a:cs typeface="Arial"/>
                <a:sym typeface="Arial"/>
              </a:rPr>
              <a:t>.</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Publiceren specificatie en documentatie</a:t>
            </a:r>
            <a:r>
              <a:rPr lang="nl-NL" sz="1200" b="0" i="0" u="none" strike="noStrike" cap="none" dirty="0">
                <a:solidFill>
                  <a:schemeClr val="dk1"/>
                </a:solidFill>
                <a:latin typeface="Arial"/>
                <a:ea typeface="Arial"/>
                <a:cs typeface="Arial"/>
                <a:sym typeface="Arial"/>
              </a:rPr>
              <a:t>: Bevorderen van adoptie door ontwikkelaars, informatie architecten en andere belanghebbenden te voorzien van de nodige documentatie en tools.</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Veranderingsbeheer</a:t>
            </a:r>
            <a:r>
              <a:rPr lang="nl-NL" sz="1200" b="0" i="0" u="none" strike="noStrike" cap="none" dirty="0">
                <a:solidFill>
                  <a:schemeClr val="dk1"/>
                </a:solidFill>
                <a:latin typeface="Arial"/>
                <a:ea typeface="Arial"/>
                <a:cs typeface="Arial"/>
                <a:sym typeface="Arial"/>
              </a:rPr>
              <a:t>: Zorgt voor de nodige garantie dat wijzigingen worden afgestemd met de nodige stakeholders en rekening gehouden wordt met de impact van wijzigingen.</a:t>
            </a:r>
            <a:endParaRPr lang="nl-NL" dirty="0"/>
          </a:p>
          <a:p>
            <a:pPr marL="171419" marR="0" lvl="0" indent="-95218" algn="l" rtl="0">
              <a:spcBef>
                <a:spcPts val="0"/>
              </a:spcBef>
              <a:spcAft>
                <a:spcPts val="0"/>
              </a:spcAft>
              <a:buClr>
                <a:schemeClr val="dk1"/>
              </a:buClr>
              <a:buSzPts val="1200"/>
              <a:buFont typeface="Arial"/>
              <a:buNone/>
            </a:pPr>
            <a:endParaRPr lang="nl-NL" sz="1200" b="0" i="0" u="none" strike="noStrike" cap="none" dirty="0">
              <a:solidFill>
                <a:schemeClr val="dk1"/>
              </a:solidFill>
              <a:latin typeface="Arial"/>
              <a:ea typeface="Arial"/>
              <a:cs typeface="Arial"/>
              <a:sym typeface="Arial"/>
            </a:endParaRPr>
          </a:p>
          <a:p>
            <a:pPr marL="171419" marR="0" lvl="0" indent="-95218" algn="l" rtl="0">
              <a:spcBef>
                <a:spcPts val="0"/>
              </a:spcBef>
              <a:spcAft>
                <a:spcPts val="0"/>
              </a:spcAft>
              <a:buClr>
                <a:schemeClr val="dk1"/>
              </a:buClr>
              <a:buSzPts val="1200"/>
              <a:buFont typeface="Arial"/>
              <a:buNone/>
            </a:pPr>
            <a:r>
              <a:rPr lang="nl-NL" sz="1200" b="0" i="0" u="none" strike="noStrike" cap="none" dirty="0">
                <a:solidFill>
                  <a:schemeClr val="dk1"/>
                </a:solidFill>
                <a:latin typeface="Arial"/>
                <a:ea typeface="Arial"/>
                <a:cs typeface="Arial"/>
                <a:sym typeface="Arial"/>
              </a:rPr>
              <a:t>Verslag:</a:t>
            </a:r>
            <a:r>
              <a:rPr lang="nl-NL" sz="1200" b="0" i="0" u="none" strike="noStrike" cap="none" baseline="0" dirty="0">
                <a:solidFill>
                  <a:schemeClr val="dk1"/>
                </a:solidFill>
                <a:latin typeface="Arial"/>
                <a:ea typeface="Arial"/>
                <a:cs typeface="Arial"/>
                <a:sym typeface="Arial"/>
              </a:rPr>
              <a:t> </a:t>
            </a:r>
            <a:r>
              <a:rPr lang="nl-BE" dirty="0">
                <a:hlinkClick r:id="rId3"/>
              </a:rPr>
              <a:t>https://docs.google.com/document/d/1Vfe1R1zd8v574B-njmj2aqc0L61zN41upexFS3B505w/edit</a:t>
            </a:r>
            <a:endParaRPr lang="nl-NL" sz="1200" b="0" i="0" u="none" strike="noStrike" cap="none" dirty="0">
              <a:solidFill>
                <a:schemeClr val="dk1"/>
              </a:solidFill>
              <a:latin typeface="Arial"/>
              <a:ea typeface="Arial"/>
              <a:cs typeface="Arial"/>
              <a:sym typeface="Arial"/>
            </a:endParaRPr>
          </a:p>
          <a:p>
            <a:endParaRPr lang="nl-BE" dirty="0"/>
          </a:p>
        </p:txBody>
      </p:sp>
      <p:sp>
        <p:nvSpPr>
          <p:cNvPr id="4" name="Slide Number Placeholder 3"/>
          <p:cNvSpPr>
            <a:spLocks noGrp="1"/>
          </p:cNvSpPr>
          <p:nvPr>
            <p:ph type="sldNum" idx="10"/>
          </p:nvPr>
        </p:nvSpPr>
        <p:spPr/>
        <p:txBody>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nl-BE" sz="1200" b="0" i="0" u="none" strike="noStrike" cap="none" smtClean="0">
                <a:solidFill>
                  <a:schemeClr val="dk1"/>
                </a:solidFill>
                <a:latin typeface="Calibri"/>
                <a:ea typeface="Calibri"/>
                <a:cs typeface="Calibri"/>
                <a:sym typeface="Calibri"/>
              </a:rPr>
              <a:t>29</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873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Aanmelden standaard</a:t>
            </a:r>
            <a:r>
              <a:rPr lang="nl-NL" sz="1200" b="0" i="0" u="none" strike="noStrike" cap="none" dirty="0">
                <a:solidFill>
                  <a:schemeClr val="dk1"/>
                </a:solidFill>
                <a:latin typeface="Arial"/>
                <a:ea typeface="Arial"/>
                <a:cs typeface="Arial"/>
                <a:sym typeface="Arial"/>
              </a:rPr>
              <a:t>: Capteren van </a:t>
            </a:r>
            <a:r>
              <a:rPr lang="nl-NL" sz="1200" b="0" i="0" u="none" strike="noStrike" cap="none" dirty="0" err="1">
                <a:solidFill>
                  <a:schemeClr val="dk1"/>
                </a:solidFill>
                <a:latin typeface="Arial"/>
                <a:ea typeface="Arial"/>
                <a:cs typeface="Arial"/>
                <a:sym typeface="Arial"/>
              </a:rPr>
              <a:t>use</a:t>
            </a:r>
            <a:r>
              <a:rPr lang="nl-NL" sz="1200" b="0" i="0" u="none" strike="noStrike" cap="none" dirty="0">
                <a:solidFill>
                  <a:schemeClr val="dk1"/>
                </a:solidFill>
                <a:latin typeface="Arial"/>
                <a:ea typeface="Arial"/>
                <a:cs typeface="Arial"/>
                <a:sym typeface="Arial"/>
              </a:rPr>
              <a:t> cases en aligneren met business stakeholders om meerwaarde van standaard in kaart te brengen.</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Ontwikkelen specificatie</a:t>
            </a:r>
            <a:r>
              <a:rPr lang="nl-NL" sz="1200" b="0" i="0" u="none" strike="noStrike" cap="none" dirty="0">
                <a:solidFill>
                  <a:schemeClr val="dk1"/>
                </a:solidFill>
                <a:latin typeface="Arial"/>
                <a:ea typeface="Arial"/>
                <a:cs typeface="Arial"/>
                <a:sym typeface="Arial"/>
              </a:rPr>
              <a:t>: Input verzamelen van domein experts en stakeholders voor het uitwerken van een standaard op basis van geldende best </a:t>
            </a:r>
            <a:r>
              <a:rPr lang="nl-NL" sz="1200" b="0" i="0" u="none" strike="noStrike" cap="none" dirty="0" err="1">
                <a:solidFill>
                  <a:schemeClr val="dk1"/>
                </a:solidFill>
                <a:latin typeface="Arial"/>
                <a:ea typeface="Arial"/>
                <a:cs typeface="Arial"/>
                <a:sym typeface="Arial"/>
              </a:rPr>
              <a:t>practices</a:t>
            </a:r>
            <a:r>
              <a:rPr lang="nl-NL" sz="1200" b="0" i="0" u="none" strike="noStrike" cap="none" dirty="0">
                <a:solidFill>
                  <a:schemeClr val="dk1"/>
                </a:solidFill>
                <a:latin typeface="Arial"/>
                <a:ea typeface="Arial"/>
                <a:cs typeface="Arial"/>
                <a:sym typeface="Arial"/>
              </a:rPr>
              <a:t>.</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Publiceren specificatie en documentatie</a:t>
            </a:r>
            <a:r>
              <a:rPr lang="nl-NL" sz="1200" b="0" i="0" u="none" strike="noStrike" cap="none" dirty="0">
                <a:solidFill>
                  <a:schemeClr val="dk1"/>
                </a:solidFill>
                <a:latin typeface="Arial"/>
                <a:ea typeface="Arial"/>
                <a:cs typeface="Arial"/>
                <a:sym typeface="Arial"/>
              </a:rPr>
              <a:t>: Bevorderen van adoptie door ontwikkelaars, informatie architecten en andere belanghebbenden te voorzien van de nodige documentatie en tools.</a:t>
            </a:r>
            <a:endParaRPr lang="nl-NL" dirty="0"/>
          </a:p>
          <a:p>
            <a:pPr marL="540000" marR="0" lvl="2" indent="-171419" algn="l" rtl="0">
              <a:spcBef>
                <a:spcPts val="0"/>
              </a:spcBef>
              <a:spcAft>
                <a:spcPts val="0"/>
              </a:spcAft>
              <a:buClr>
                <a:schemeClr val="dk1"/>
              </a:buClr>
              <a:buSzPts val="1200"/>
              <a:buFont typeface="Arial"/>
              <a:buChar char="&gt;"/>
            </a:pPr>
            <a:r>
              <a:rPr lang="nl-NL" sz="1200" b="1" i="0" u="none" strike="noStrike" cap="none" dirty="0">
                <a:solidFill>
                  <a:schemeClr val="dk1"/>
                </a:solidFill>
                <a:latin typeface="Arial"/>
                <a:ea typeface="Arial"/>
                <a:cs typeface="Arial"/>
                <a:sym typeface="Arial"/>
              </a:rPr>
              <a:t>Veranderingsbeheer</a:t>
            </a:r>
            <a:r>
              <a:rPr lang="nl-NL" sz="1200" b="0" i="0" u="none" strike="noStrike" cap="none" dirty="0">
                <a:solidFill>
                  <a:schemeClr val="dk1"/>
                </a:solidFill>
                <a:latin typeface="Arial"/>
                <a:ea typeface="Arial"/>
                <a:cs typeface="Arial"/>
                <a:sym typeface="Arial"/>
              </a:rPr>
              <a:t>: Zorgt voor de nodige garantie dat wijzigingen worden afgestemd met de nodige stakeholders en rekening gehouden wordt met de impact van wijzigingen.</a:t>
            </a:r>
            <a:endParaRPr lang="nl-NL" dirty="0"/>
          </a:p>
          <a:p>
            <a:pPr marL="171419" marR="0" lvl="0" indent="-95218" algn="l" rtl="0">
              <a:spcBef>
                <a:spcPts val="0"/>
              </a:spcBef>
              <a:spcAft>
                <a:spcPts val="0"/>
              </a:spcAft>
              <a:buClr>
                <a:schemeClr val="dk1"/>
              </a:buClr>
              <a:buSzPts val="1200"/>
              <a:buFont typeface="Arial"/>
              <a:buNone/>
            </a:pPr>
            <a:endParaRPr lang="nl-NL" sz="1200" b="0" i="0" u="none" strike="noStrike" cap="none" dirty="0">
              <a:solidFill>
                <a:schemeClr val="dk1"/>
              </a:solidFill>
              <a:latin typeface="Arial"/>
              <a:ea typeface="Arial"/>
              <a:cs typeface="Arial"/>
              <a:sym typeface="Arial"/>
            </a:endParaRPr>
          </a:p>
          <a:p>
            <a:pPr marL="171419" marR="0" lvl="0" indent="-95218" algn="l" rtl="0">
              <a:spcBef>
                <a:spcPts val="0"/>
              </a:spcBef>
              <a:spcAft>
                <a:spcPts val="0"/>
              </a:spcAft>
              <a:buClr>
                <a:schemeClr val="dk1"/>
              </a:buClr>
              <a:buSzPts val="1200"/>
              <a:buFont typeface="Arial"/>
              <a:buNone/>
            </a:pPr>
            <a:r>
              <a:rPr lang="nl-NL" sz="1200" b="0" i="0" u="none" strike="noStrike" cap="none" dirty="0">
                <a:solidFill>
                  <a:schemeClr val="dk1"/>
                </a:solidFill>
                <a:latin typeface="Arial"/>
                <a:ea typeface="Arial"/>
                <a:cs typeface="Arial"/>
                <a:sym typeface="Arial"/>
              </a:rPr>
              <a:t>Verslag:</a:t>
            </a:r>
            <a:r>
              <a:rPr lang="nl-NL" sz="1200" b="0" i="0" u="none" strike="noStrike" cap="none" baseline="0" dirty="0">
                <a:solidFill>
                  <a:schemeClr val="dk1"/>
                </a:solidFill>
                <a:latin typeface="Arial"/>
                <a:ea typeface="Arial"/>
                <a:cs typeface="Arial"/>
                <a:sym typeface="Arial"/>
              </a:rPr>
              <a:t> </a:t>
            </a:r>
            <a:r>
              <a:rPr lang="nl-BE" dirty="0">
                <a:hlinkClick r:id="rId3"/>
              </a:rPr>
              <a:t>https://docs.google.com/document/d/1Vfe1R1zd8v574B-njmj2aqc0L61zN41upexFS3B505w/edit</a:t>
            </a:r>
            <a:endParaRPr lang="nl-NL" sz="1200" b="0" i="0" u="none" strike="noStrike" cap="none" dirty="0">
              <a:solidFill>
                <a:schemeClr val="dk1"/>
              </a:solidFill>
              <a:latin typeface="Arial"/>
              <a:ea typeface="Arial"/>
              <a:cs typeface="Arial"/>
              <a:sym typeface="Arial"/>
            </a:endParaRPr>
          </a:p>
          <a:p>
            <a:endParaRPr lang="nl-BE" dirty="0"/>
          </a:p>
        </p:txBody>
      </p:sp>
      <p:sp>
        <p:nvSpPr>
          <p:cNvPr id="4" name="Slide Number Placeholder 3"/>
          <p:cNvSpPr>
            <a:spLocks noGrp="1"/>
          </p:cNvSpPr>
          <p:nvPr>
            <p:ph type="sldNum" idx="10"/>
          </p:nvPr>
        </p:nvSpPr>
        <p:spPr/>
        <p:txBody>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nl-BE" sz="1200" b="0" i="0" u="none" strike="noStrike" cap="none" smtClean="0">
                <a:solidFill>
                  <a:schemeClr val="dk1"/>
                </a:solidFill>
                <a:latin typeface="Calibri"/>
                <a:ea typeface="Calibri"/>
                <a:cs typeface="Calibri"/>
                <a:sym typeface="Calibri"/>
              </a:rPr>
              <a:t>30</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7154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701040" y="4473892"/>
            <a:ext cx="5608320" cy="36604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5" name="Shape 215"/>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6753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701040" y="4473892"/>
            <a:ext cx="5608320" cy="36604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4" name="Shape 234"/>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6299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701040" y="4473892"/>
            <a:ext cx="5608320" cy="36604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5" name="Shape 215"/>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2099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701040" y="4473892"/>
            <a:ext cx="5608320" cy="36604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9" name="Shape 249"/>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4633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0" name="Shape 100"/>
          <p:cNvSpPr txBox="1">
            <a:spLocks noGrp="1"/>
          </p:cNvSpPr>
          <p:nvPr>
            <p:ph type="body" idx="1"/>
          </p:nvPr>
        </p:nvSpPr>
        <p:spPr>
          <a:xfrm>
            <a:off x="914400" y="4343400"/>
            <a:ext cx="5029199" cy="4114800"/>
          </a:xfrm>
          <a:prstGeom prst="rect">
            <a:avLst/>
          </a:prstGeom>
          <a:noFill/>
          <a:ln>
            <a:noFill/>
          </a:ln>
        </p:spPr>
        <p:txBody>
          <a:bodyPr wrap="square" lIns="91425" tIns="45700" rIns="91425" bIns="45700" anchor="t" anchorCtr="0">
            <a:noAutofit/>
          </a:bodyPr>
          <a:lstStyle/>
          <a:p>
            <a:pPr marL="0" marR="0" lvl="0" indent="-34925" algn="l" rtl="0">
              <a:lnSpc>
                <a:spcPct val="117999"/>
              </a:lnSpc>
              <a:spcBef>
                <a:spcPts val="0"/>
              </a:spcBef>
              <a:buClr>
                <a:schemeClr val="dk1"/>
              </a:buClr>
              <a:buSzPct val="25000"/>
              <a:buFont typeface="Calibri"/>
              <a:buNone/>
            </a:pPr>
            <a:endParaRPr sz="2200" b="0"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776942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701040" y="4473892"/>
            <a:ext cx="5608320" cy="36604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8" name="Shape 258"/>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5211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701040" y="4473892"/>
            <a:ext cx="5608320" cy="3660458"/>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7" name="Shape 267"/>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78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Shape 276"/>
          <p:cNvSpPr txBox="1">
            <a:spLocks noGrp="1"/>
          </p:cNvSpPr>
          <p:nvPr>
            <p:ph type="body" idx="1"/>
          </p:nvPr>
        </p:nvSpPr>
        <p:spPr>
          <a:xfrm>
            <a:off x="701040" y="4473892"/>
            <a:ext cx="5608320" cy="3660458"/>
          </a:xfrm>
          <a:prstGeom prst="rect">
            <a:avLst/>
          </a:prstGeom>
          <a:noFill/>
          <a:ln>
            <a:noFill/>
          </a:ln>
        </p:spPr>
        <p:txBody>
          <a:bodyPr spcFirstLastPara="1" wrap="square" lIns="91000" tIns="45500" rIns="91000" bIns="45500" anchor="t" anchorCtr="0">
            <a:noAutofit/>
          </a:bodyPr>
          <a:lstStyle/>
          <a:p>
            <a:pPr marL="540000" marR="0" lvl="2" indent="-171419" algn="l" rtl="0">
              <a:spcBef>
                <a:spcPts val="0"/>
              </a:spcBef>
              <a:spcAft>
                <a:spcPts val="0"/>
              </a:spcAft>
              <a:buClr>
                <a:schemeClr val="dk1"/>
              </a:buClr>
              <a:buSzPts val="1200"/>
              <a:buFont typeface="Arial"/>
              <a:buChar char="&gt;"/>
            </a:pPr>
            <a:r>
              <a:rPr lang="nl-BE" sz="1200" b="1" i="0" u="none" strike="noStrike" cap="none">
                <a:solidFill>
                  <a:schemeClr val="dk1"/>
                </a:solidFill>
                <a:latin typeface="Arial"/>
                <a:ea typeface="Arial"/>
                <a:cs typeface="Arial"/>
                <a:sym typeface="Arial"/>
              </a:rPr>
              <a:t>Aanmelden standaard</a:t>
            </a:r>
            <a:r>
              <a:rPr lang="nl-BE" sz="1200" b="0" i="0" u="none" strike="noStrike" cap="none">
                <a:solidFill>
                  <a:schemeClr val="dk1"/>
                </a:solidFill>
                <a:latin typeface="Arial"/>
                <a:ea typeface="Arial"/>
                <a:cs typeface="Arial"/>
                <a:sym typeface="Arial"/>
              </a:rPr>
              <a:t>: Capteren van use cases en aligneren met business stakeholders om meerwaarde van standaard in kaart te brengen.</a:t>
            </a:r>
            <a:endParaRPr/>
          </a:p>
          <a:p>
            <a:pPr marL="540000" marR="0" lvl="2" indent="-171419" algn="l" rtl="0">
              <a:spcBef>
                <a:spcPts val="0"/>
              </a:spcBef>
              <a:spcAft>
                <a:spcPts val="0"/>
              </a:spcAft>
              <a:buClr>
                <a:schemeClr val="dk1"/>
              </a:buClr>
              <a:buSzPts val="1200"/>
              <a:buFont typeface="Arial"/>
              <a:buChar char="&gt;"/>
            </a:pPr>
            <a:r>
              <a:rPr lang="nl-BE" sz="1200" b="1" i="0" u="none" strike="noStrike" cap="none">
                <a:solidFill>
                  <a:schemeClr val="dk1"/>
                </a:solidFill>
                <a:latin typeface="Arial"/>
                <a:ea typeface="Arial"/>
                <a:cs typeface="Arial"/>
                <a:sym typeface="Arial"/>
              </a:rPr>
              <a:t>Ontwikkelen specificatie</a:t>
            </a:r>
            <a:r>
              <a:rPr lang="nl-BE" sz="1200" b="0" i="0" u="none" strike="noStrike" cap="none">
                <a:solidFill>
                  <a:schemeClr val="dk1"/>
                </a:solidFill>
                <a:latin typeface="Arial"/>
                <a:ea typeface="Arial"/>
                <a:cs typeface="Arial"/>
                <a:sym typeface="Arial"/>
              </a:rPr>
              <a:t>: Input verzamelen van domein experts en stakeholders voor het uitwerken van een standaard op basis van geldende best practices.</a:t>
            </a:r>
            <a:endParaRPr/>
          </a:p>
          <a:p>
            <a:pPr marL="540000" marR="0" lvl="2" indent="-171419" algn="l" rtl="0">
              <a:spcBef>
                <a:spcPts val="0"/>
              </a:spcBef>
              <a:spcAft>
                <a:spcPts val="0"/>
              </a:spcAft>
              <a:buClr>
                <a:schemeClr val="dk1"/>
              </a:buClr>
              <a:buSzPts val="1200"/>
              <a:buFont typeface="Arial"/>
              <a:buChar char="&gt;"/>
            </a:pPr>
            <a:r>
              <a:rPr lang="nl-BE" sz="1200" b="1" i="0" u="none" strike="noStrike" cap="none">
                <a:solidFill>
                  <a:schemeClr val="dk1"/>
                </a:solidFill>
                <a:latin typeface="Arial"/>
                <a:ea typeface="Arial"/>
                <a:cs typeface="Arial"/>
                <a:sym typeface="Arial"/>
              </a:rPr>
              <a:t>Publiceren specificatie en documentatie</a:t>
            </a:r>
            <a:r>
              <a:rPr lang="nl-BE" sz="1200" b="0" i="0" u="none" strike="noStrike" cap="none">
                <a:solidFill>
                  <a:schemeClr val="dk1"/>
                </a:solidFill>
                <a:latin typeface="Arial"/>
                <a:ea typeface="Arial"/>
                <a:cs typeface="Arial"/>
                <a:sym typeface="Arial"/>
              </a:rPr>
              <a:t>: Bevorderen van adoptie door ontwikkelaars, informatie architecten en andere belanghebbenden te voorzien van de nodige documentatie en tools.</a:t>
            </a:r>
            <a:endParaRPr/>
          </a:p>
          <a:p>
            <a:pPr marL="540000" marR="0" lvl="2" indent="-171419" algn="l" rtl="0">
              <a:spcBef>
                <a:spcPts val="0"/>
              </a:spcBef>
              <a:spcAft>
                <a:spcPts val="0"/>
              </a:spcAft>
              <a:buClr>
                <a:schemeClr val="dk1"/>
              </a:buClr>
              <a:buSzPts val="1200"/>
              <a:buFont typeface="Arial"/>
              <a:buChar char="&gt;"/>
            </a:pPr>
            <a:r>
              <a:rPr lang="nl-BE" sz="1200" b="1" i="0" u="none" strike="noStrike" cap="none">
                <a:solidFill>
                  <a:schemeClr val="dk1"/>
                </a:solidFill>
                <a:latin typeface="Arial"/>
                <a:ea typeface="Arial"/>
                <a:cs typeface="Arial"/>
                <a:sym typeface="Arial"/>
              </a:rPr>
              <a:t>Veranderingsbeheer</a:t>
            </a:r>
            <a:r>
              <a:rPr lang="nl-BE" sz="1200" b="0" i="0" u="none" strike="noStrike" cap="none">
                <a:solidFill>
                  <a:schemeClr val="dk1"/>
                </a:solidFill>
                <a:latin typeface="Arial"/>
                <a:ea typeface="Arial"/>
                <a:cs typeface="Arial"/>
                <a:sym typeface="Arial"/>
              </a:rPr>
              <a:t>: Zorgt voor de nodige garantie dat wijzigingen worden afgestemd met de nodige stakeholders en rekening gehouden wordt met de impact van wijzigingen.</a:t>
            </a:r>
            <a:endParaRPr/>
          </a:p>
          <a:p>
            <a:pPr marL="171419" marR="0" lvl="0" indent="-95218" algn="l" rtl="0">
              <a:spcBef>
                <a:spcPts val="0"/>
              </a:spcBef>
              <a:spcAft>
                <a:spcPts val="0"/>
              </a:spcAft>
              <a:buClr>
                <a:schemeClr val="dk1"/>
              </a:buClr>
              <a:buSzPts val="1200"/>
              <a:buFont typeface="Arial"/>
              <a:buNone/>
            </a:pPr>
            <a:endParaRPr sz="1200" b="0" i="0" u="none" strike="noStrike" cap="none">
              <a:solidFill>
                <a:schemeClr val="dk1"/>
              </a:solidFill>
              <a:latin typeface="Arial"/>
              <a:ea typeface="Arial"/>
              <a:cs typeface="Arial"/>
              <a:sym typeface="Arial"/>
            </a:endParaRPr>
          </a:p>
        </p:txBody>
      </p:sp>
      <p:sp>
        <p:nvSpPr>
          <p:cNvPr id="277" name="Shape 277"/>
          <p:cNvSpPr txBox="1">
            <a:spLocks noGrp="1"/>
          </p:cNvSpPr>
          <p:nvPr>
            <p:ph type="sldNum" idx="12"/>
          </p:nvPr>
        </p:nvSpPr>
        <p:spPr>
          <a:xfrm>
            <a:off x="5787054" y="8829966"/>
            <a:ext cx="780076" cy="283931"/>
          </a:xfrm>
          <a:prstGeom prst="rect">
            <a:avLst/>
          </a:prstGeom>
          <a:noFill/>
          <a:ln>
            <a:noFill/>
          </a:ln>
        </p:spPr>
        <p:txBody>
          <a:bodyPr spcFirstLastPara="1" wrap="square" lIns="91000" tIns="45500" rIns="91000" bIns="45500" anchor="b" anchorCtr="0">
            <a:noAutofit/>
          </a:bodyPr>
          <a:lstStyle/>
          <a:p>
            <a:pPr marL="0" marR="0" lvl="0" indent="0" algn="r" rtl="0">
              <a:spcBef>
                <a:spcPts val="0"/>
              </a:spcBef>
              <a:spcAft>
                <a:spcPts val="0"/>
              </a:spcAft>
              <a:buNone/>
            </a:pPr>
            <a:fld id="{00000000-1234-1234-1234-123412341234}" type="slidenum">
              <a:rPr lang="nl-BE" sz="1200" b="0" i="0" u="none" strike="noStrike" cap="none">
                <a:solidFill>
                  <a:schemeClr val="dk1"/>
                </a:solidFill>
                <a:latin typeface="Arial"/>
                <a:ea typeface="Arial"/>
                <a:cs typeface="Arial"/>
                <a:sym typeface="Arial"/>
              </a:rPr>
              <a:t>37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04061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701040" y="4473892"/>
            <a:ext cx="5608200" cy="366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98" name="Shape 298"/>
          <p:cNvSpPr txBox="1">
            <a:spLocks noGrp="1"/>
          </p:cNvSpPr>
          <p:nvPr>
            <p:ph type="sldNum" idx="12"/>
          </p:nvPr>
        </p:nvSpPr>
        <p:spPr>
          <a:xfrm>
            <a:off x="5787054" y="8829966"/>
            <a:ext cx="780000" cy="283800"/>
          </a:xfrm>
          <a:prstGeom prst="rect">
            <a:avLst/>
          </a:prstGeom>
        </p:spPr>
        <p:txBody>
          <a:bodyPr spcFirstLastPara="1" wrap="square" lIns="91000" tIns="45500" rIns="91000" bIns="45500" anchor="b" anchorCtr="0">
            <a:noAutofit/>
          </a:bodyPr>
          <a:lstStyle/>
          <a:p>
            <a:pPr marL="0" lvl="0" indent="0">
              <a:spcBef>
                <a:spcPts val="0"/>
              </a:spcBef>
              <a:spcAft>
                <a:spcPts val="0"/>
              </a:spcAft>
              <a:buClr>
                <a:srgbClr val="000000"/>
              </a:buClr>
              <a:buFont typeface="Arial"/>
              <a:buNone/>
            </a:pPr>
            <a:fld id="{00000000-1234-1234-1234-123412341234}" type="slidenum">
              <a:rPr lang="nl-BE"/>
              <a:t>38</a:t>
            </a:fld>
            <a:endParaRPr/>
          </a:p>
        </p:txBody>
      </p:sp>
    </p:spTree>
    <p:extLst>
      <p:ext uri="{BB962C8B-B14F-4D97-AF65-F5344CB8AC3E}">
        <p14:creationId xmlns:p14="http://schemas.microsoft.com/office/powerpoint/2010/main" val="3721328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5" name="Shape 315"/>
          <p:cNvSpPr txBox="1">
            <a:spLocks noGrp="1"/>
          </p:cNvSpPr>
          <p:nvPr>
            <p:ph type="body" idx="1"/>
          </p:nvPr>
        </p:nvSpPr>
        <p:spPr>
          <a:xfrm>
            <a:off x="701040" y="4473892"/>
            <a:ext cx="5608200" cy="3660600"/>
          </a:xfrm>
          <a:prstGeom prst="rect">
            <a:avLst/>
          </a:prstGeom>
        </p:spPr>
        <p:txBody>
          <a:bodyPr spcFirstLastPara="1" wrap="square" lIns="91425" tIns="91425" rIns="91425" bIns="91425" anchor="t" anchorCtr="0">
            <a:noAutofit/>
          </a:bodyPr>
          <a:lstStyle/>
          <a:p>
            <a:pPr marL="365760" lvl="0" indent="-365760" rtl="0">
              <a:lnSpc>
                <a:spcPct val="115000"/>
              </a:lnSpc>
              <a:spcBef>
                <a:spcPts val="1800"/>
              </a:spcBef>
              <a:spcAft>
                <a:spcPts val="0"/>
              </a:spcAft>
              <a:buNone/>
            </a:pPr>
            <a:r>
              <a:rPr lang="nl-BE" sz="1600" b="1" cap="small">
                <a:solidFill>
                  <a:srgbClr val="000000"/>
                </a:solidFill>
                <a:latin typeface="Calibri"/>
                <a:ea typeface="Calibri"/>
                <a:cs typeface="Calibri"/>
                <a:sym typeface="Calibri"/>
              </a:rPr>
              <a:t>Scnearios:</a:t>
            </a:r>
            <a:endParaRPr sz="1600" b="1" cap="small">
              <a:solidFill>
                <a:srgbClr val="000000"/>
              </a:solidFill>
              <a:latin typeface="Calibri"/>
              <a:ea typeface="Calibri"/>
              <a:cs typeface="Calibri"/>
              <a:sym typeface="Calibri"/>
            </a:endParaRPr>
          </a:p>
          <a:p>
            <a:pPr marL="457200" lvl="0" indent="-304800" rtl="0">
              <a:lnSpc>
                <a:spcPct val="115000"/>
              </a:lnSpc>
              <a:spcBef>
                <a:spcPts val="1800"/>
              </a:spcBef>
              <a:spcAft>
                <a:spcPts val="0"/>
              </a:spcAft>
              <a:buClr>
                <a:srgbClr val="000000"/>
              </a:buClr>
              <a:buSzPts val="1200"/>
              <a:buFont typeface="Calibri"/>
              <a:buAutoNum type="arabicPeriod"/>
            </a:pPr>
            <a:r>
              <a:rPr lang="nl-BE" b="1" cap="small">
                <a:solidFill>
                  <a:srgbClr val="000000"/>
                </a:solidFill>
                <a:latin typeface="Calibri"/>
                <a:ea typeface="Calibri"/>
                <a:cs typeface="Calibri"/>
                <a:sym typeface="Calibri"/>
              </a:rPr>
              <a:t>Kandidaat-standaard -&gt; Publieke review (controle specificatie + implementaties) -&gt; Standaard</a:t>
            </a:r>
            <a:endParaRPr b="1" cap="small">
              <a:solidFill>
                <a:srgbClr val="000000"/>
              </a:solidFill>
              <a:latin typeface="Calibri"/>
              <a:ea typeface="Calibri"/>
              <a:cs typeface="Calibri"/>
              <a:sym typeface="Calibri"/>
            </a:endParaRPr>
          </a:p>
          <a:p>
            <a:pPr marL="457200" lvl="0" indent="-304800" rtl="0">
              <a:lnSpc>
                <a:spcPct val="115000"/>
              </a:lnSpc>
              <a:spcBef>
                <a:spcPts val="0"/>
              </a:spcBef>
              <a:spcAft>
                <a:spcPts val="0"/>
              </a:spcAft>
              <a:buClr>
                <a:srgbClr val="000000"/>
              </a:buClr>
              <a:buSzPts val="1200"/>
              <a:buFont typeface="Calibri"/>
              <a:buAutoNum type="arabicPeriod"/>
            </a:pPr>
            <a:r>
              <a:rPr lang="nl-BE" b="1" cap="small">
                <a:solidFill>
                  <a:srgbClr val="000000"/>
                </a:solidFill>
                <a:latin typeface="Calibri"/>
                <a:ea typeface="Calibri"/>
                <a:cs typeface="Calibri"/>
                <a:sym typeface="Calibri"/>
              </a:rPr>
              <a:t>Publieke review (controle specificatie) -&gt; Kandidaat Standaard -&gt; Implementatiefase -&gt; Standaard </a:t>
            </a:r>
            <a:endParaRPr b="1" cap="small">
              <a:solidFill>
                <a:srgbClr val="000000"/>
              </a:solidFill>
              <a:latin typeface="Calibri"/>
              <a:ea typeface="Calibri"/>
              <a:cs typeface="Calibri"/>
              <a:sym typeface="Calibri"/>
            </a:endParaRPr>
          </a:p>
          <a:p>
            <a:pPr marL="457200" lvl="0" indent="-304800" rtl="0">
              <a:lnSpc>
                <a:spcPct val="115000"/>
              </a:lnSpc>
              <a:spcBef>
                <a:spcPts val="0"/>
              </a:spcBef>
              <a:spcAft>
                <a:spcPts val="0"/>
              </a:spcAft>
              <a:buClr>
                <a:srgbClr val="000000"/>
              </a:buClr>
              <a:buSzPts val="1200"/>
              <a:buFont typeface="Calibri"/>
              <a:buAutoNum type="arabicPeriod"/>
            </a:pPr>
            <a:r>
              <a:rPr lang="nl-BE" b="1" cap="small">
                <a:solidFill>
                  <a:srgbClr val="000000"/>
                </a:solidFill>
                <a:latin typeface="Calibri"/>
                <a:ea typeface="Calibri"/>
                <a:cs typeface="Calibri"/>
                <a:sym typeface="Calibri"/>
              </a:rPr>
              <a:t>Publieke review (controle specificatie + implementaties) -&gt; Standaard</a:t>
            </a:r>
            <a:endParaRPr b="1" cap="small">
              <a:solidFill>
                <a:srgbClr val="000000"/>
              </a:solidFill>
              <a:latin typeface="Calibri"/>
              <a:ea typeface="Calibri"/>
              <a:cs typeface="Calibri"/>
              <a:sym typeface="Calibri"/>
            </a:endParaRPr>
          </a:p>
          <a:p>
            <a:pPr marL="365760" lvl="0" indent="-365760" rtl="0">
              <a:lnSpc>
                <a:spcPct val="115000"/>
              </a:lnSpc>
              <a:spcBef>
                <a:spcPts val="1800"/>
              </a:spcBef>
              <a:spcAft>
                <a:spcPts val="0"/>
              </a:spcAft>
              <a:buNone/>
            </a:pPr>
            <a:endParaRPr sz="1600" b="1" cap="small">
              <a:solidFill>
                <a:srgbClr val="000000"/>
              </a:solidFill>
              <a:latin typeface="Calibri"/>
              <a:ea typeface="Calibri"/>
              <a:cs typeface="Calibri"/>
              <a:sym typeface="Calibri"/>
            </a:endParaRPr>
          </a:p>
          <a:p>
            <a:pPr marL="365760" lvl="0" indent="-365760" rtl="0">
              <a:lnSpc>
                <a:spcPct val="115000"/>
              </a:lnSpc>
              <a:spcBef>
                <a:spcPts val="1800"/>
              </a:spcBef>
              <a:spcAft>
                <a:spcPts val="0"/>
              </a:spcAft>
              <a:buNone/>
            </a:pPr>
            <a:r>
              <a:rPr lang="nl-BE" sz="1600" b="1" cap="small">
                <a:solidFill>
                  <a:srgbClr val="000000"/>
                </a:solidFill>
                <a:latin typeface="Calibri"/>
                <a:ea typeface="Calibri"/>
                <a:cs typeface="Calibri"/>
                <a:sym typeface="Calibri"/>
              </a:rPr>
              <a:t>Criteria voor het promoveren tot kandidaat-standaard</a:t>
            </a:r>
            <a:endParaRPr sz="1600" b="1" cap="small">
              <a:solidFill>
                <a:srgbClr val="000000"/>
              </a:solidFill>
              <a:latin typeface="Calibri"/>
              <a:ea typeface="Calibri"/>
              <a:cs typeface="Calibri"/>
              <a:sym typeface="Calibri"/>
            </a:endParaRPr>
          </a:p>
          <a:p>
            <a:pPr marL="457200" lvl="0" indent="-298450" rtl="0">
              <a:lnSpc>
                <a:spcPct val="115000"/>
              </a:lnSpc>
              <a:spcBef>
                <a:spcPts val="1600"/>
              </a:spcBef>
              <a:spcAft>
                <a:spcPts val="0"/>
              </a:spcAft>
              <a:buClr>
                <a:srgbClr val="000000"/>
              </a:buClr>
              <a:buSzPts val="1100"/>
              <a:buFont typeface="Calibri"/>
              <a:buChar char="●"/>
            </a:pPr>
            <a:r>
              <a:rPr lang="nl-BE" sz="1100">
                <a:solidFill>
                  <a:srgbClr val="000000"/>
                </a:solidFill>
                <a:latin typeface="Calibri"/>
                <a:ea typeface="Calibri"/>
                <a:cs typeface="Calibri"/>
                <a:sym typeface="Calibri"/>
              </a:rPr>
              <a:t>Alle use cases en requirements die bij aanvang van het werk werden vastgelegd in het Werkgroep Charter zijn voldaan.</a:t>
            </a:r>
            <a:endParaRPr sz="1100">
              <a:solidFill>
                <a:srgbClr val="000000"/>
              </a:solidFill>
              <a:latin typeface="Calibri"/>
              <a:ea typeface="Calibri"/>
              <a:cs typeface="Calibri"/>
              <a:sym typeface="Calibri"/>
            </a:endParaRPr>
          </a:p>
          <a:p>
            <a:pPr marL="457200" lvl="0" indent="-298450" rtl="0">
              <a:lnSpc>
                <a:spcPct val="115000"/>
              </a:lnSpc>
              <a:spcBef>
                <a:spcPts val="0"/>
              </a:spcBef>
              <a:spcAft>
                <a:spcPts val="0"/>
              </a:spcAft>
              <a:buClr>
                <a:srgbClr val="000000"/>
              </a:buClr>
              <a:buSzPts val="1100"/>
              <a:buFont typeface="Calibri"/>
              <a:buChar char="●"/>
            </a:pPr>
            <a:r>
              <a:rPr lang="nl-BE" sz="1100">
                <a:solidFill>
                  <a:srgbClr val="000000"/>
                </a:solidFill>
                <a:latin typeface="Calibri"/>
                <a:ea typeface="Calibri"/>
                <a:cs typeface="Calibri"/>
                <a:sym typeface="Calibri"/>
              </a:rPr>
              <a:t>Eventuele wijzigingen in afhankelijkheden werden gedocumenteerd.</a:t>
            </a:r>
            <a:endParaRPr sz="1100">
              <a:solidFill>
                <a:srgbClr val="000000"/>
              </a:solidFill>
              <a:latin typeface="Calibri"/>
              <a:ea typeface="Calibri"/>
              <a:cs typeface="Calibri"/>
              <a:sym typeface="Calibri"/>
            </a:endParaRPr>
          </a:p>
          <a:p>
            <a:pPr marL="457200" lvl="0" indent="-298450" rtl="0">
              <a:lnSpc>
                <a:spcPct val="115000"/>
              </a:lnSpc>
              <a:spcBef>
                <a:spcPts val="0"/>
              </a:spcBef>
              <a:spcAft>
                <a:spcPts val="0"/>
              </a:spcAft>
              <a:buClr>
                <a:srgbClr val="000000"/>
              </a:buClr>
              <a:buSzPts val="1100"/>
              <a:buFont typeface="Calibri"/>
              <a:buChar char="●"/>
            </a:pPr>
            <a:r>
              <a:rPr lang="nl-BE" sz="1100">
                <a:solidFill>
                  <a:srgbClr val="000000"/>
                </a:solidFill>
                <a:latin typeface="Calibri"/>
                <a:ea typeface="Calibri"/>
                <a:cs typeface="Calibri"/>
                <a:sym typeface="Calibri"/>
              </a:rPr>
              <a:t>De criteria voor het evalueren van implementatie-ervaring werden bepaald (bijvoorbeeld minimum drie implementaties). </a:t>
            </a:r>
            <a:endParaRPr sz="1100">
              <a:solidFill>
                <a:srgbClr val="000000"/>
              </a:solidFill>
              <a:latin typeface="Calibri"/>
              <a:ea typeface="Calibri"/>
              <a:cs typeface="Calibri"/>
              <a:sym typeface="Calibri"/>
            </a:endParaRPr>
          </a:p>
          <a:p>
            <a:pPr marL="457200" lvl="0" indent="-298450" rtl="0">
              <a:lnSpc>
                <a:spcPct val="115000"/>
              </a:lnSpc>
              <a:spcBef>
                <a:spcPts val="0"/>
              </a:spcBef>
              <a:spcAft>
                <a:spcPts val="0"/>
              </a:spcAft>
              <a:buClr>
                <a:srgbClr val="000000"/>
              </a:buClr>
              <a:buSzPts val="1100"/>
              <a:buFont typeface="Calibri"/>
              <a:buChar char="●"/>
            </a:pPr>
            <a:r>
              <a:rPr lang="nl-BE" sz="1100">
                <a:solidFill>
                  <a:srgbClr val="000000"/>
                </a:solidFill>
                <a:latin typeface="Calibri"/>
                <a:ea typeface="Calibri"/>
                <a:cs typeface="Calibri"/>
                <a:sym typeface="Calibri"/>
              </a:rPr>
              <a:t>Een deadline voor het geven van feedback moet gespecificeerd zijn.</a:t>
            </a:r>
            <a:endParaRPr sz="1100">
              <a:solidFill>
                <a:srgbClr val="000000"/>
              </a:solidFill>
              <a:latin typeface="Calibri"/>
              <a:ea typeface="Calibri"/>
              <a:cs typeface="Calibri"/>
              <a:sym typeface="Calibri"/>
            </a:endParaRPr>
          </a:p>
          <a:p>
            <a:pPr marL="457200" lvl="0" indent="-298450" rtl="0">
              <a:lnSpc>
                <a:spcPct val="115000"/>
              </a:lnSpc>
              <a:spcBef>
                <a:spcPts val="0"/>
              </a:spcBef>
              <a:spcAft>
                <a:spcPts val="0"/>
              </a:spcAft>
              <a:buClr>
                <a:srgbClr val="000000"/>
              </a:buClr>
              <a:buSzPts val="1100"/>
              <a:buFont typeface="Calibri"/>
              <a:buChar char="●"/>
            </a:pPr>
            <a:r>
              <a:rPr lang="nl-BE" sz="1100">
                <a:solidFill>
                  <a:srgbClr val="000000"/>
                </a:solidFill>
                <a:latin typeface="Calibri"/>
                <a:ea typeface="Calibri"/>
                <a:cs typeface="Calibri"/>
                <a:sym typeface="Calibri"/>
              </a:rPr>
              <a:t>Aantonen dat de specificatie reeds beoordeeld werd door een breed publiek op basis van betrokkenen in de werkgroep en feedback ontvangen via de mailinglijst en/of issue log..</a:t>
            </a:r>
            <a:endParaRPr sz="1100">
              <a:solidFill>
                <a:srgbClr val="000000"/>
              </a:solidFill>
              <a:latin typeface="Calibri"/>
              <a:ea typeface="Calibri"/>
              <a:cs typeface="Calibri"/>
              <a:sym typeface="Calibri"/>
            </a:endParaRPr>
          </a:p>
          <a:p>
            <a:pPr marL="457200" lvl="0" indent="-298450" rtl="0">
              <a:lnSpc>
                <a:spcPct val="115000"/>
              </a:lnSpc>
              <a:spcBef>
                <a:spcPts val="0"/>
              </a:spcBef>
              <a:spcAft>
                <a:spcPts val="0"/>
              </a:spcAft>
              <a:buClr>
                <a:srgbClr val="000000"/>
              </a:buClr>
              <a:buSzPts val="1100"/>
              <a:buFont typeface="Calibri"/>
              <a:buChar char="●"/>
            </a:pPr>
            <a:r>
              <a:rPr lang="nl-BE" sz="1100">
                <a:solidFill>
                  <a:srgbClr val="000000"/>
                </a:solidFill>
                <a:latin typeface="Calibri"/>
                <a:ea typeface="Calibri"/>
                <a:cs typeface="Calibri"/>
                <a:sym typeface="Calibri"/>
              </a:rPr>
              <a:t>Bepaalde data entiteiten mogen als “at risk” bestempeld worden. Deze mogen verwijderd worden voor de kandidaat-standaard gepromoveerd wordt tot standaard.</a:t>
            </a:r>
            <a:endParaRPr sz="1100">
              <a:solidFill>
                <a:srgbClr val="000000"/>
              </a:solidFill>
              <a:latin typeface="Calibri"/>
              <a:ea typeface="Calibri"/>
              <a:cs typeface="Calibri"/>
              <a:sym typeface="Calibri"/>
            </a:endParaRPr>
          </a:p>
          <a:p>
            <a:pPr marL="365760" lvl="0" indent="-365760" rtl="0">
              <a:lnSpc>
                <a:spcPct val="115000"/>
              </a:lnSpc>
              <a:spcBef>
                <a:spcPts val="1800"/>
              </a:spcBef>
              <a:spcAft>
                <a:spcPts val="0"/>
              </a:spcAft>
              <a:buNone/>
            </a:pPr>
            <a:r>
              <a:rPr lang="nl-BE" sz="1600" b="1" cap="small">
                <a:solidFill>
                  <a:srgbClr val="000000"/>
                </a:solidFill>
                <a:latin typeface="Calibri"/>
                <a:ea typeface="Calibri"/>
                <a:cs typeface="Calibri"/>
                <a:sym typeface="Calibri"/>
              </a:rPr>
              <a:t>Criteria voor het promoveren tot standaard</a:t>
            </a:r>
            <a:endParaRPr sz="1600" b="1" cap="small">
              <a:solidFill>
                <a:srgbClr val="000000"/>
              </a:solidFill>
              <a:latin typeface="Calibri"/>
              <a:ea typeface="Calibri"/>
              <a:cs typeface="Calibri"/>
              <a:sym typeface="Calibri"/>
            </a:endParaRPr>
          </a:p>
          <a:p>
            <a:pPr marL="457200" lvl="0" indent="-298450" rtl="0">
              <a:lnSpc>
                <a:spcPct val="115000"/>
              </a:lnSpc>
              <a:spcBef>
                <a:spcPts val="1600"/>
              </a:spcBef>
              <a:spcAft>
                <a:spcPts val="0"/>
              </a:spcAft>
              <a:buClr>
                <a:srgbClr val="000000"/>
              </a:buClr>
              <a:buSzPts val="1100"/>
              <a:buFont typeface="Calibri"/>
              <a:buChar char="●"/>
            </a:pPr>
            <a:r>
              <a:rPr lang="nl-BE" sz="1100">
                <a:solidFill>
                  <a:srgbClr val="000000"/>
                </a:solidFill>
                <a:latin typeface="Calibri"/>
                <a:ea typeface="Calibri"/>
                <a:cs typeface="Calibri"/>
                <a:sym typeface="Calibri"/>
              </a:rPr>
              <a:t>Alle issues die werden gedocumenteerd moeten verwerkt zijn. </a:t>
            </a:r>
            <a:endParaRPr sz="1100">
              <a:solidFill>
                <a:srgbClr val="000000"/>
              </a:solidFill>
              <a:latin typeface="Calibri"/>
              <a:ea typeface="Calibri"/>
              <a:cs typeface="Calibri"/>
              <a:sym typeface="Calibri"/>
            </a:endParaRPr>
          </a:p>
          <a:p>
            <a:pPr marL="457200" lvl="0" indent="-298450" rtl="0">
              <a:lnSpc>
                <a:spcPct val="115000"/>
              </a:lnSpc>
              <a:spcBef>
                <a:spcPts val="0"/>
              </a:spcBef>
              <a:spcAft>
                <a:spcPts val="0"/>
              </a:spcAft>
              <a:buClr>
                <a:srgbClr val="000000"/>
              </a:buClr>
              <a:buSzPts val="1100"/>
              <a:buFont typeface="Calibri"/>
              <a:buChar char="●"/>
            </a:pPr>
            <a:r>
              <a:rPr lang="nl-BE" sz="1100">
                <a:solidFill>
                  <a:srgbClr val="000000"/>
                </a:solidFill>
                <a:latin typeface="Calibri"/>
                <a:ea typeface="Calibri"/>
                <a:cs typeface="Calibri"/>
                <a:sym typeface="Calibri"/>
              </a:rPr>
              <a:t>Er moet voldoende implementatie-ervaring zijn opgedaan tijdens de evaluatieperiode. </a:t>
            </a:r>
            <a:endParaRPr sz="1100">
              <a:solidFill>
                <a:srgbClr val="000000"/>
              </a:solidFill>
              <a:latin typeface="Calibri"/>
              <a:ea typeface="Calibri"/>
              <a:cs typeface="Calibri"/>
              <a:sym typeface="Calibri"/>
            </a:endParaRPr>
          </a:p>
          <a:p>
            <a:pPr marL="457200" lvl="0" indent="-298450" rtl="0">
              <a:lnSpc>
                <a:spcPct val="115000"/>
              </a:lnSpc>
              <a:spcBef>
                <a:spcPts val="0"/>
              </a:spcBef>
              <a:spcAft>
                <a:spcPts val="0"/>
              </a:spcAft>
              <a:buClr>
                <a:srgbClr val="000000"/>
              </a:buClr>
              <a:buSzPts val="1100"/>
              <a:buFont typeface="Calibri"/>
              <a:buChar char="●"/>
            </a:pPr>
            <a:r>
              <a:rPr lang="nl-BE" sz="1100">
                <a:solidFill>
                  <a:srgbClr val="000000"/>
                </a:solidFill>
                <a:latin typeface="Calibri"/>
                <a:ea typeface="Calibri"/>
                <a:cs typeface="Calibri"/>
                <a:sym typeface="Calibri"/>
              </a:rPr>
              <a:t>De finale specificatie mag geen significante verschillen bevatten ten opzichte van de kandidaat-standaarden.</a:t>
            </a:r>
            <a:endParaRPr sz="1100">
              <a:solidFill>
                <a:srgbClr val="000000"/>
              </a:solidFill>
              <a:latin typeface="Calibri"/>
              <a:ea typeface="Calibri"/>
              <a:cs typeface="Calibri"/>
              <a:sym typeface="Calibri"/>
            </a:endParaRPr>
          </a:p>
          <a:p>
            <a:pPr marL="457200" lvl="0" indent="-298450" rtl="0">
              <a:lnSpc>
                <a:spcPct val="115000"/>
              </a:lnSpc>
              <a:spcBef>
                <a:spcPts val="0"/>
              </a:spcBef>
              <a:spcAft>
                <a:spcPts val="0"/>
              </a:spcAft>
              <a:buClr>
                <a:srgbClr val="000000"/>
              </a:buClr>
              <a:buSzPts val="1100"/>
              <a:buFont typeface="Calibri"/>
              <a:buChar char="●"/>
            </a:pPr>
            <a:r>
              <a:rPr lang="nl-BE" sz="1100">
                <a:solidFill>
                  <a:srgbClr val="000000"/>
                </a:solidFill>
                <a:latin typeface="Calibri"/>
                <a:ea typeface="Calibri"/>
                <a:cs typeface="Calibri"/>
                <a:sym typeface="Calibri"/>
              </a:rPr>
              <a:t>Het stuurorgaan heeft goedkeuring gegeven voor de promotie naar standaard. </a:t>
            </a:r>
            <a:endParaRPr sz="1100">
              <a:solidFill>
                <a:srgbClr val="000000"/>
              </a:solidFill>
              <a:latin typeface="Calibri"/>
              <a:ea typeface="Calibri"/>
              <a:cs typeface="Calibri"/>
              <a:sym typeface="Calibri"/>
            </a:endParaRPr>
          </a:p>
          <a:p>
            <a:pPr marL="457200" lvl="0" indent="-298450" rtl="0">
              <a:lnSpc>
                <a:spcPct val="115000"/>
              </a:lnSpc>
              <a:spcBef>
                <a:spcPts val="0"/>
              </a:spcBef>
              <a:spcAft>
                <a:spcPts val="0"/>
              </a:spcAft>
              <a:buClr>
                <a:srgbClr val="000000"/>
              </a:buClr>
              <a:buSzPts val="1100"/>
              <a:buFont typeface="Calibri"/>
              <a:buChar char="●"/>
            </a:pPr>
            <a:r>
              <a:rPr lang="nl-BE" sz="1100">
                <a:solidFill>
                  <a:srgbClr val="000000"/>
                </a:solidFill>
                <a:latin typeface="Calibri"/>
                <a:ea typeface="Calibri"/>
                <a:cs typeface="Calibri"/>
                <a:sym typeface="Calibri"/>
              </a:rPr>
              <a:t>Een plaats (bv. GitHub) wordt gespecificeerd om errata en issues bij te houden na publicatie als standaard.</a:t>
            </a:r>
            <a:endParaRPr/>
          </a:p>
        </p:txBody>
      </p:sp>
      <p:sp>
        <p:nvSpPr>
          <p:cNvPr id="316" name="Shape 316"/>
          <p:cNvSpPr txBox="1">
            <a:spLocks noGrp="1"/>
          </p:cNvSpPr>
          <p:nvPr>
            <p:ph type="sldNum" idx="12"/>
          </p:nvPr>
        </p:nvSpPr>
        <p:spPr>
          <a:xfrm>
            <a:off x="5787054" y="8829966"/>
            <a:ext cx="780000" cy="283800"/>
          </a:xfrm>
          <a:prstGeom prst="rect">
            <a:avLst/>
          </a:prstGeom>
        </p:spPr>
        <p:txBody>
          <a:bodyPr spcFirstLastPara="1" wrap="square" lIns="91000" tIns="45500" rIns="91000" bIns="45500" anchor="b" anchorCtr="0">
            <a:noAutofit/>
          </a:bodyPr>
          <a:lstStyle/>
          <a:p>
            <a:pPr marL="0" lvl="0" indent="0" rtl="0">
              <a:spcBef>
                <a:spcPts val="0"/>
              </a:spcBef>
              <a:spcAft>
                <a:spcPts val="0"/>
              </a:spcAft>
              <a:buNone/>
            </a:pPr>
            <a:fld id="{00000000-1234-1234-1234-123412341234}" type="slidenum">
              <a:rPr lang="nl-BE"/>
              <a:t>39</a:t>
            </a:fld>
            <a:endParaRPr/>
          </a:p>
        </p:txBody>
      </p:sp>
    </p:spTree>
    <p:extLst>
      <p:ext uri="{BB962C8B-B14F-4D97-AF65-F5344CB8AC3E}">
        <p14:creationId xmlns:p14="http://schemas.microsoft.com/office/powerpoint/2010/main" val="3762838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701040" y="4473892"/>
            <a:ext cx="5608200" cy="366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34" name="Shape 334"/>
          <p:cNvSpPr txBox="1">
            <a:spLocks noGrp="1"/>
          </p:cNvSpPr>
          <p:nvPr>
            <p:ph type="sldNum" idx="12"/>
          </p:nvPr>
        </p:nvSpPr>
        <p:spPr>
          <a:xfrm>
            <a:off x="5787054" y="8829966"/>
            <a:ext cx="780000" cy="283800"/>
          </a:xfrm>
          <a:prstGeom prst="rect">
            <a:avLst/>
          </a:prstGeom>
        </p:spPr>
        <p:txBody>
          <a:bodyPr spcFirstLastPara="1" wrap="square" lIns="91000" tIns="45500" rIns="91000" bIns="45500" anchor="b" anchorCtr="0">
            <a:noAutofit/>
          </a:bodyPr>
          <a:lstStyle/>
          <a:p>
            <a:pPr marL="0" lvl="0" indent="0" rtl="0">
              <a:spcBef>
                <a:spcPts val="0"/>
              </a:spcBef>
              <a:spcAft>
                <a:spcPts val="0"/>
              </a:spcAft>
              <a:buNone/>
            </a:pPr>
            <a:fld id="{00000000-1234-1234-1234-123412341234}" type="slidenum">
              <a:rPr lang="nl-BE"/>
              <a:t>40</a:t>
            </a:fld>
            <a:endParaRPr/>
          </a:p>
        </p:txBody>
      </p:sp>
    </p:spTree>
    <p:extLst>
      <p:ext uri="{BB962C8B-B14F-4D97-AF65-F5344CB8AC3E}">
        <p14:creationId xmlns:p14="http://schemas.microsoft.com/office/powerpoint/2010/main" val="3771287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701040" y="4473892"/>
            <a:ext cx="5608200" cy="36606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300"/>
              </a:spcBef>
              <a:spcAft>
                <a:spcPts val="0"/>
              </a:spcAft>
              <a:buClr>
                <a:srgbClr val="000000"/>
              </a:buClr>
              <a:buSzPts val="1100"/>
              <a:buFont typeface="Calibri"/>
              <a:buChar char="●"/>
            </a:pPr>
            <a:r>
              <a:rPr lang="nl-BE" sz="1100" b="1">
                <a:solidFill>
                  <a:srgbClr val="000000"/>
                </a:solidFill>
                <a:latin typeface="Calibri"/>
                <a:ea typeface="Calibri"/>
                <a:cs typeface="Calibri"/>
                <a:sym typeface="Calibri"/>
              </a:rPr>
              <a:t>Editoriale wijzigingen en fouten</a:t>
            </a:r>
            <a:r>
              <a:rPr lang="nl-BE" sz="1100">
                <a:solidFill>
                  <a:srgbClr val="000000"/>
                </a:solidFill>
                <a:latin typeface="Calibri"/>
                <a:ea typeface="Calibri"/>
                <a:cs typeface="Calibri"/>
                <a:sym typeface="Calibri"/>
              </a:rPr>
              <a:t>: Dit zijn wijzigingen die geen impact hebben op de applicaties die de standaard geïmplementeerd hebben, bijvoorbeeld extra verduidelijking, typfouten, …</a:t>
            </a:r>
            <a:endParaRPr sz="1100">
              <a:solidFill>
                <a:srgbClr val="000000"/>
              </a:solidFill>
              <a:latin typeface="Calibri"/>
              <a:ea typeface="Calibri"/>
              <a:cs typeface="Calibri"/>
              <a:sym typeface="Calibri"/>
            </a:endParaRPr>
          </a:p>
          <a:p>
            <a:pPr marL="457200" lvl="0" indent="-298450" algn="just" rtl="0">
              <a:lnSpc>
                <a:spcPct val="115000"/>
              </a:lnSpc>
              <a:spcBef>
                <a:spcPts val="0"/>
              </a:spcBef>
              <a:spcAft>
                <a:spcPts val="0"/>
              </a:spcAft>
              <a:buClr>
                <a:srgbClr val="000000"/>
              </a:buClr>
              <a:buSzPts val="1100"/>
              <a:buFont typeface="Calibri"/>
              <a:buChar char="●"/>
            </a:pPr>
            <a:r>
              <a:rPr lang="nl-BE" sz="1100" b="1">
                <a:solidFill>
                  <a:srgbClr val="000000"/>
                </a:solidFill>
                <a:latin typeface="Calibri"/>
                <a:ea typeface="Calibri"/>
                <a:cs typeface="Calibri"/>
                <a:sym typeface="Calibri"/>
              </a:rPr>
              <a:t>Kleine inhoudelijke wijzigingen</a:t>
            </a:r>
            <a:r>
              <a:rPr lang="nl-BE" sz="1100">
                <a:solidFill>
                  <a:srgbClr val="000000"/>
                </a:solidFill>
                <a:latin typeface="Calibri"/>
                <a:ea typeface="Calibri"/>
                <a:cs typeface="Calibri"/>
                <a:sym typeface="Calibri"/>
              </a:rPr>
              <a:t>: Voorbeelden van kleine inhoudelijke wijzigingen in de context van semantische data standaarden als OSLO zijn: de toevoeging van een eigenschap en het strenger of minder streng maken van bepaalde restricties. Deze wijzigingen hebben een (mogelijke) impact op implementaties, doch een kleine impact.</a:t>
            </a:r>
            <a:endParaRPr sz="1100">
              <a:solidFill>
                <a:srgbClr val="000000"/>
              </a:solidFill>
              <a:latin typeface="Calibri"/>
              <a:ea typeface="Calibri"/>
              <a:cs typeface="Calibri"/>
              <a:sym typeface="Calibri"/>
            </a:endParaRPr>
          </a:p>
          <a:p>
            <a:pPr marL="457200" lvl="0" indent="-298450" algn="just" rtl="0">
              <a:lnSpc>
                <a:spcPct val="115000"/>
              </a:lnSpc>
              <a:spcBef>
                <a:spcPts val="0"/>
              </a:spcBef>
              <a:spcAft>
                <a:spcPts val="0"/>
              </a:spcAft>
              <a:buClr>
                <a:srgbClr val="000000"/>
              </a:buClr>
              <a:buSzPts val="1100"/>
              <a:buFont typeface="Calibri"/>
              <a:buChar char="●"/>
            </a:pPr>
            <a:r>
              <a:rPr lang="nl-BE" sz="1100" b="1">
                <a:solidFill>
                  <a:srgbClr val="000000"/>
                </a:solidFill>
                <a:latin typeface="Calibri"/>
                <a:ea typeface="Calibri"/>
                <a:cs typeface="Calibri"/>
                <a:sym typeface="Calibri"/>
              </a:rPr>
              <a:t>Grote inhoudelijke wijzigingen</a:t>
            </a:r>
            <a:r>
              <a:rPr lang="nl-BE" sz="1100">
                <a:solidFill>
                  <a:srgbClr val="000000"/>
                </a:solidFill>
                <a:latin typeface="Calibri"/>
                <a:ea typeface="Calibri"/>
                <a:cs typeface="Calibri"/>
                <a:sym typeface="Calibri"/>
              </a:rPr>
              <a:t>: Deze wijzigingen veranderen fundamentele zaken in de specificatie en de onderliggende specificaties, bijvoorbeeld door een definitie te wijzigen, klassen toe te voegen, eigenschappen te verwijderen of gecontroleerde vocabularia fundamenteel te wijzigen. Bestaande implementaties zullen genoodzaakt zijn de impact te analyseren en waar nodig wijzigingen aan te brengen om conform de (nieuwe versie van de) standaard te blijven.</a:t>
            </a:r>
            <a:endParaRPr/>
          </a:p>
        </p:txBody>
      </p:sp>
      <p:sp>
        <p:nvSpPr>
          <p:cNvPr id="352" name="Shape 352"/>
          <p:cNvSpPr txBox="1">
            <a:spLocks noGrp="1"/>
          </p:cNvSpPr>
          <p:nvPr>
            <p:ph type="sldNum" idx="12"/>
          </p:nvPr>
        </p:nvSpPr>
        <p:spPr>
          <a:xfrm>
            <a:off x="5787054" y="8829966"/>
            <a:ext cx="780000" cy="283800"/>
          </a:xfrm>
          <a:prstGeom prst="rect">
            <a:avLst/>
          </a:prstGeom>
        </p:spPr>
        <p:txBody>
          <a:bodyPr spcFirstLastPara="1" wrap="square" lIns="91000" tIns="45500" rIns="91000" bIns="45500" anchor="b" anchorCtr="0">
            <a:noAutofit/>
          </a:bodyPr>
          <a:lstStyle/>
          <a:p>
            <a:pPr marL="0" lvl="0" indent="0" rtl="0">
              <a:spcBef>
                <a:spcPts val="0"/>
              </a:spcBef>
              <a:spcAft>
                <a:spcPts val="0"/>
              </a:spcAft>
              <a:buNone/>
            </a:pPr>
            <a:fld id="{00000000-1234-1234-1234-123412341234}" type="slidenum">
              <a:rPr lang="nl-BE"/>
              <a:t>41</a:t>
            </a:fld>
            <a:endParaRPr/>
          </a:p>
        </p:txBody>
      </p:sp>
    </p:spTree>
    <p:extLst>
      <p:ext uri="{BB962C8B-B14F-4D97-AF65-F5344CB8AC3E}">
        <p14:creationId xmlns:p14="http://schemas.microsoft.com/office/powerpoint/2010/main" val="924426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719138" y="1163638"/>
            <a:ext cx="5572125" cy="3135312"/>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701040" y="4473892"/>
            <a:ext cx="5608200" cy="36606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300"/>
              </a:spcBef>
              <a:spcAft>
                <a:spcPts val="0"/>
              </a:spcAft>
              <a:buClr>
                <a:srgbClr val="000000"/>
              </a:buClr>
              <a:buSzPts val="1100"/>
              <a:buFont typeface="Calibri"/>
              <a:buChar char="●"/>
            </a:pPr>
            <a:r>
              <a:rPr lang="nl-BE" sz="1100" b="1">
                <a:solidFill>
                  <a:srgbClr val="000000"/>
                </a:solidFill>
                <a:latin typeface="Calibri"/>
                <a:ea typeface="Calibri"/>
                <a:cs typeface="Calibri"/>
                <a:sym typeface="Calibri"/>
              </a:rPr>
              <a:t>Editoriale wijzigingen en fouten</a:t>
            </a:r>
            <a:r>
              <a:rPr lang="nl-BE" sz="1100">
                <a:solidFill>
                  <a:srgbClr val="000000"/>
                </a:solidFill>
                <a:latin typeface="Calibri"/>
                <a:ea typeface="Calibri"/>
                <a:cs typeface="Calibri"/>
                <a:sym typeface="Calibri"/>
              </a:rPr>
              <a:t>: Dit zijn wijzigingen die geen impact hebben op de applicaties die de standaard geïmplementeerd hebben, bijvoorbeeld extra verduidelijking, typfouten, …</a:t>
            </a:r>
            <a:endParaRPr sz="1100">
              <a:solidFill>
                <a:srgbClr val="000000"/>
              </a:solidFill>
              <a:latin typeface="Calibri"/>
              <a:ea typeface="Calibri"/>
              <a:cs typeface="Calibri"/>
              <a:sym typeface="Calibri"/>
            </a:endParaRPr>
          </a:p>
          <a:p>
            <a:pPr marL="457200" lvl="0" indent="-298450" algn="just" rtl="0">
              <a:lnSpc>
                <a:spcPct val="115000"/>
              </a:lnSpc>
              <a:spcBef>
                <a:spcPts val="0"/>
              </a:spcBef>
              <a:spcAft>
                <a:spcPts val="0"/>
              </a:spcAft>
              <a:buClr>
                <a:srgbClr val="000000"/>
              </a:buClr>
              <a:buSzPts val="1100"/>
              <a:buFont typeface="Calibri"/>
              <a:buChar char="●"/>
            </a:pPr>
            <a:r>
              <a:rPr lang="nl-BE" sz="1100" b="1">
                <a:solidFill>
                  <a:srgbClr val="000000"/>
                </a:solidFill>
                <a:latin typeface="Calibri"/>
                <a:ea typeface="Calibri"/>
                <a:cs typeface="Calibri"/>
                <a:sym typeface="Calibri"/>
              </a:rPr>
              <a:t>Kleine inhoudelijke wijzigingen</a:t>
            </a:r>
            <a:r>
              <a:rPr lang="nl-BE" sz="1100">
                <a:solidFill>
                  <a:srgbClr val="000000"/>
                </a:solidFill>
                <a:latin typeface="Calibri"/>
                <a:ea typeface="Calibri"/>
                <a:cs typeface="Calibri"/>
                <a:sym typeface="Calibri"/>
              </a:rPr>
              <a:t>: Voorbeelden van kleine inhoudelijke wijzigingen in de context van semantische data standaarden als OSLO zijn: de toevoeging van een eigenschap en het strenger of minder streng maken van bepaalde restricties. Deze wijzigingen hebben een (mogelijke) impact op implementaties, doch een kleine impact.</a:t>
            </a:r>
            <a:endParaRPr sz="1100">
              <a:solidFill>
                <a:srgbClr val="000000"/>
              </a:solidFill>
              <a:latin typeface="Calibri"/>
              <a:ea typeface="Calibri"/>
              <a:cs typeface="Calibri"/>
              <a:sym typeface="Calibri"/>
            </a:endParaRPr>
          </a:p>
          <a:p>
            <a:pPr marL="457200" lvl="0" indent="-298450" algn="just" rtl="0">
              <a:lnSpc>
                <a:spcPct val="115000"/>
              </a:lnSpc>
              <a:spcBef>
                <a:spcPts val="0"/>
              </a:spcBef>
              <a:spcAft>
                <a:spcPts val="0"/>
              </a:spcAft>
              <a:buClr>
                <a:srgbClr val="000000"/>
              </a:buClr>
              <a:buSzPts val="1100"/>
              <a:buFont typeface="Calibri"/>
              <a:buChar char="●"/>
            </a:pPr>
            <a:r>
              <a:rPr lang="nl-BE" sz="1100" b="1">
                <a:solidFill>
                  <a:srgbClr val="000000"/>
                </a:solidFill>
                <a:latin typeface="Calibri"/>
                <a:ea typeface="Calibri"/>
                <a:cs typeface="Calibri"/>
                <a:sym typeface="Calibri"/>
              </a:rPr>
              <a:t>Grote inhoudelijke wijzigingen</a:t>
            </a:r>
            <a:r>
              <a:rPr lang="nl-BE" sz="1100">
                <a:solidFill>
                  <a:srgbClr val="000000"/>
                </a:solidFill>
                <a:latin typeface="Calibri"/>
                <a:ea typeface="Calibri"/>
                <a:cs typeface="Calibri"/>
                <a:sym typeface="Calibri"/>
              </a:rPr>
              <a:t>: Deze wijzigingen veranderen fundamentele zaken in de specificatie en de onderliggende specificaties, bijvoorbeeld door een definitie te wijzigen, klassen toe te voegen, eigenschappen te verwijderen of gecontroleerde vocabularia fundamenteel te wijzigen. Bestaande implementaties zullen genoodzaakt zijn de impact te analyseren en waar nodig wijzigingen aan te brengen om conform de (nieuwe versie van de) standaard te blijven.</a:t>
            </a:r>
            <a:endParaRPr/>
          </a:p>
        </p:txBody>
      </p:sp>
      <p:sp>
        <p:nvSpPr>
          <p:cNvPr id="362" name="Shape 362"/>
          <p:cNvSpPr txBox="1">
            <a:spLocks noGrp="1"/>
          </p:cNvSpPr>
          <p:nvPr>
            <p:ph type="sldNum" idx="12"/>
          </p:nvPr>
        </p:nvSpPr>
        <p:spPr>
          <a:xfrm>
            <a:off x="5787054" y="8829966"/>
            <a:ext cx="780000" cy="283800"/>
          </a:xfrm>
          <a:prstGeom prst="rect">
            <a:avLst/>
          </a:prstGeom>
        </p:spPr>
        <p:txBody>
          <a:bodyPr spcFirstLastPara="1" wrap="square" lIns="91000" tIns="45500" rIns="91000" bIns="45500" anchor="b" anchorCtr="0">
            <a:noAutofit/>
          </a:bodyPr>
          <a:lstStyle/>
          <a:p>
            <a:pPr marL="0" lvl="0" indent="0" rtl="0">
              <a:spcBef>
                <a:spcPts val="0"/>
              </a:spcBef>
              <a:spcAft>
                <a:spcPts val="0"/>
              </a:spcAft>
              <a:buNone/>
            </a:pPr>
            <a:fld id="{00000000-1234-1234-1234-123412341234}" type="slidenum">
              <a:rPr lang="nl-BE"/>
              <a:t>42</a:t>
            </a:fld>
            <a:endParaRPr/>
          </a:p>
        </p:txBody>
      </p:sp>
    </p:spTree>
    <p:extLst>
      <p:ext uri="{BB962C8B-B14F-4D97-AF65-F5344CB8AC3E}">
        <p14:creationId xmlns:p14="http://schemas.microsoft.com/office/powerpoint/2010/main" val="728779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0" name="Shape 100"/>
          <p:cNvSpPr txBox="1">
            <a:spLocks noGrp="1"/>
          </p:cNvSpPr>
          <p:nvPr>
            <p:ph type="body" idx="1"/>
          </p:nvPr>
        </p:nvSpPr>
        <p:spPr>
          <a:xfrm>
            <a:off x="914400" y="4343400"/>
            <a:ext cx="5029199"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chemeClr val="dk1"/>
              </a:buClr>
              <a:buFont typeface="Calibri"/>
              <a:buNone/>
            </a:pPr>
            <a:endParaRPr sz="2200" b="0"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695516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8" name="Shape 10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40871" marR="0" lvl="1" indent="-9071" algn="l" rtl="0">
              <a:lnSpc>
                <a:spcPct val="117999"/>
              </a:lnSpc>
              <a:spcBef>
                <a:spcPts val="0"/>
              </a:spcBef>
              <a:spcAft>
                <a:spcPts val="0"/>
              </a:spcAft>
              <a:buClr>
                <a:schemeClr val="dk1"/>
              </a:buClr>
              <a:buFont typeface="Helvetica Neue"/>
              <a:buNone/>
            </a:pPr>
            <a:endParaRPr sz="900" b="0" i="0" u="none" strike="noStrike" cap="none">
              <a:solidFill>
                <a:schemeClr val="dk1"/>
              </a:solidFill>
              <a:latin typeface="Arial"/>
              <a:ea typeface="Arial"/>
              <a:cs typeface="Arial"/>
              <a:sym typeface="Arial"/>
            </a:endParaRPr>
          </a:p>
          <a:p>
            <a:pPr marL="0" marR="0" lvl="0" indent="0" algn="l" rtl="0">
              <a:lnSpc>
                <a:spcPct val="117999"/>
              </a:lnSpc>
              <a:spcBef>
                <a:spcPts val="0"/>
              </a:spcBef>
              <a:spcAft>
                <a:spcPts val="0"/>
              </a:spcAft>
              <a:buClr>
                <a:schemeClr val="dk1"/>
              </a:buClr>
              <a:buFont typeface="Calibri"/>
              <a:buNone/>
            </a:pPr>
            <a:endParaRPr sz="800" b="0" i="0" u="none" strike="noStrike" cap="none">
              <a:solidFill>
                <a:schemeClr val="dk1"/>
              </a:solidFill>
              <a:latin typeface="Helvetica Neue"/>
              <a:ea typeface="Helvetica Neue"/>
              <a:cs typeface="Helvetica Neue"/>
              <a:sym typeface="Helvetica Neue"/>
            </a:endParaRPr>
          </a:p>
          <a:p>
            <a:pPr marL="0" marR="0" lvl="0" indent="0" algn="l" rtl="0">
              <a:lnSpc>
                <a:spcPct val="117999"/>
              </a:lnSpc>
              <a:spcBef>
                <a:spcPts val="0"/>
              </a:spcBef>
              <a:spcAft>
                <a:spcPts val="0"/>
              </a:spcAft>
              <a:buClr>
                <a:schemeClr val="dk1"/>
              </a:buClr>
              <a:buFont typeface="Calibri"/>
              <a:buNone/>
            </a:pPr>
            <a:endParaRPr sz="2200" b="0"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73150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100000"/>
              <a:buFont typeface="Calibri"/>
              <a:buNone/>
              <a:tabLst/>
              <a:defRPr/>
            </a:pPr>
            <a:r>
              <a:rPr lang="nl-BE" dirty="0"/>
              <a:t>Opmerking Bert:</a:t>
            </a:r>
          </a:p>
          <a:p>
            <a:pPr marL="0" marR="0" lvl="0" indent="0" algn="l" defTabSz="914400" rtl="0" eaLnBrk="1" fontAlgn="auto" latinLnBrk="0" hangingPunct="1">
              <a:lnSpc>
                <a:spcPct val="100000"/>
              </a:lnSpc>
              <a:spcBef>
                <a:spcPts val="0"/>
              </a:spcBef>
              <a:spcAft>
                <a:spcPts val="0"/>
              </a:spcAft>
              <a:buClr>
                <a:schemeClr val="dk1"/>
              </a:buClr>
              <a:buSzPct val="100000"/>
              <a:buFont typeface="Calibri"/>
              <a:buNone/>
              <a:tabLst/>
              <a:defRPr/>
            </a:pPr>
            <a:r>
              <a:rPr lang="nl-BE" dirty="0"/>
              <a:t>Voorbeelden hier allemaal AIV,</a:t>
            </a:r>
            <a:r>
              <a:rPr lang="nl-BE" baseline="0" dirty="0"/>
              <a:t> maar er zijn nog anderen die dit ook doen.</a:t>
            </a:r>
            <a:r>
              <a:rPr lang="nl-BE" dirty="0"/>
              <a:t/>
            </a:r>
            <a:br>
              <a:rPr lang="nl-BE" dirty="0"/>
            </a:br>
            <a:r>
              <a:rPr lang="nl-BE" dirty="0"/>
              <a:t>Voorbeeld</a:t>
            </a:r>
            <a:r>
              <a:rPr lang="nl-BE" baseline="0" dirty="0"/>
              <a:t> van Erfgoed – zij doen het anders maar is ook juist</a:t>
            </a:r>
          </a:p>
          <a:p>
            <a:pPr marL="0" marR="0" lvl="0" indent="0" algn="l" defTabSz="914400" rtl="0" eaLnBrk="1" fontAlgn="auto" latinLnBrk="0" hangingPunct="1">
              <a:lnSpc>
                <a:spcPct val="100000"/>
              </a:lnSpc>
              <a:spcBef>
                <a:spcPts val="0"/>
              </a:spcBef>
              <a:spcAft>
                <a:spcPts val="0"/>
              </a:spcAft>
              <a:buClr>
                <a:schemeClr val="dk1"/>
              </a:buClr>
              <a:buSzPct val="100000"/>
              <a:buNone/>
              <a:tabLst/>
              <a:defRPr/>
            </a:pPr>
            <a:endParaRPr lang="nl-BE" baseline="0" dirty="0"/>
          </a:p>
          <a:p>
            <a:pPr marL="0" indent="0">
              <a:buNone/>
            </a:pPr>
            <a:r>
              <a:rPr lang="nl-NL" sz="1200" b="0" i="0" u="none" strike="noStrike" kern="1200" cap="none" dirty="0">
                <a:solidFill>
                  <a:schemeClr val="dk1"/>
                </a:solidFill>
                <a:effectLst/>
                <a:latin typeface="Calibri"/>
                <a:ea typeface="Calibri"/>
                <a:cs typeface="Calibri"/>
                <a:sym typeface="Calibri"/>
              </a:rPr>
              <a:t>Ter staving dat andere organisaties ook </a:t>
            </a:r>
            <a:r>
              <a:rPr lang="nl-NL" sz="1200" b="0" i="0" u="none" strike="noStrike" kern="1200" cap="none" dirty="0" err="1">
                <a:solidFill>
                  <a:schemeClr val="dk1"/>
                </a:solidFill>
                <a:effectLst/>
                <a:latin typeface="Calibri"/>
                <a:ea typeface="Calibri"/>
                <a:cs typeface="Calibri"/>
                <a:sym typeface="Calibri"/>
              </a:rPr>
              <a:t>URIs</a:t>
            </a:r>
            <a:r>
              <a:rPr lang="nl-NL" sz="1200" b="0" i="0" u="none" strike="noStrike" kern="1200" cap="none" dirty="0">
                <a:solidFill>
                  <a:schemeClr val="dk1"/>
                </a:solidFill>
                <a:effectLst/>
                <a:latin typeface="Calibri"/>
                <a:ea typeface="Calibri"/>
                <a:cs typeface="Calibri"/>
                <a:sym typeface="Calibri"/>
              </a:rPr>
              <a:t> hebben: Maria Hendrikaplein als erfgoed object.</a:t>
            </a:r>
          </a:p>
          <a:p>
            <a:pPr marL="0" indent="0">
              <a:buNone/>
            </a:pPr>
            <a:r>
              <a:rPr lang="nl-NL" sz="1200" b="0" i="0" u="none" strike="noStrike" kern="1200" cap="none" dirty="0">
                <a:solidFill>
                  <a:schemeClr val="dk1"/>
                </a:solidFill>
                <a:effectLst/>
                <a:latin typeface="Calibri"/>
                <a:ea typeface="Calibri"/>
                <a:cs typeface="Calibri"/>
                <a:sym typeface="Calibri"/>
                <a:hlinkClick r:id="rId3"/>
              </a:rPr>
              <a:t>https://id.erfgoed.net/erfgoedobjecten/103280</a:t>
            </a:r>
            <a:endParaRPr lang="nl-NL" sz="1200" b="0" i="0" u="none" strike="noStrike" kern="1200"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ct val="100000"/>
              <a:buFont typeface="Calibri"/>
              <a:buNone/>
              <a:tabLst/>
              <a:defRPr/>
            </a:pPr>
            <a:endParaRPr lang="nl-BE" dirty="0"/>
          </a:p>
          <a:p>
            <a:pPr marL="0" indent="0">
              <a:buNone/>
            </a:pPr>
            <a:endParaRPr lang="nl-BE" dirty="0"/>
          </a:p>
        </p:txBody>
      </p:sp>
      <p:sp>
        <p:nvSpPr>
          <p:cNvPr id="4" name="Slide Number Placeholder 3"/>
          <p:cNvSpPr>
            <a:spLocks noGrp="1"/>
          </p:cNvSpPr>
          <p:nvPr>
            <p:ph type="sldNum" idx="10"/>
          </p:nvPr>
        </p:nvSpPr>
        <p:spPr/>
        <p:txBody>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nl-BE" sz="1200" b="0" i="0" u="none" strike="noStrike" cap="none" smtClean="0">
                <a:solidFill>
                  <a:schemeClr val="dk1"/>
                </a:solidFill>
                <a:latin typeface="Calibri"/>
                <a:ea typeface="Calibri"/>
                <a:cs typeface="Calibri"/>
                <a:sym typeface="Calibri"/>
              </a:rPr>
              <a:t>8</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1550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4" name="Shape 114"/>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45</a:t>
            </a:fld>
            <a:endParaRPr/>
          </a:p>
        </p:txBody>
      </p:sp>
    </p:spTree>
    <p:extLst>
      <p:ext uri="{BB962C8B-B14F-4D97-AF65-F5344CB8AC3E}">
        <p14:creationId xmlns:p14="http://schemas.microsoft.com/office/powerpoint/2010/main" val="12536716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21" name="Shape 121"/>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nl-BE"/>
              <a:t>46</a:t>
            </a:fld>
            <a:endParaRPr/>
          </a:p>
        </p:txBody>
      </p:sp>
    </p:spTree>
    <p:extLst>
      <p:ext uri="{BB962C8B-B14F-4D97-AF65-F5344CB8AC3E}">
        <p14:creationId xmlns:p14="http://schemas.microsoft.com/office/powerpoint/2010/main" val="1524577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29" name="Shape 129"/>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nl-BE"/>
              <a:t>47</a:t>
            </a:fld>
            <a:endParaRPr/>
          </a:p>
        </p:txBody>
      </p:sp>
    </p:spTree>
    <p:extLst>
      <p:ext uri="{BB962C8B-B14F-4D97-AF65-F5344CB8AC3E}">
        <p14:creationId xmlns:p14="http://schemas.microsoft.com/office/powerpoint/2010/main" val="24706903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7" name="Shape 137"/>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48</a:t>
            </a:fld>
            <a:endParaRPr/>
          </a:p>
        </p:txBody>
      </p:sp>
    </p:spTree>
    <p:extLst>
      <p:ext uri="{BB962C8B-B14F-4D97-AF65-F5344CB8AC3E}">
        <p14:creationId xmlns:p14="http://schemas.microsoft.com/office/powerpoint/2010/main" val="2945205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44" name="Shape 144"/>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nl-BE"/>
              <a:t>49</a:t>
            </a:fld>
            <a:endParaRPr/>
          </a:p>
        </p:txBody>
      </p:sp>
    </p:spTree>
    <p:extLst>
      <p:ext uri="{BB962C8B-B14F-4D97-AF65-F5344CB8AC3E}">
        <p14:creationId xmlns:p14="http://schemas.microsoft.com/office/powerpoint/2010/main" val="3337806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1" name="Shape 151"/>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50</a:t>
            </a:fld>
            <a:endParaRPr/>
          </a:p>
        </p:txBody>
      </p:sp>
    </p:spTree>
    <p:extLst>
      <p:ext uri="{BB962C8B-B14F-4D97-AF65-F5344CB8AC3E}">
        <p14:creationId xmlns:p14="http://schemas.microsoft.com/office/powerpoint/2010/main" val="2372498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8" name="Shape 158"/>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nl-BE"/>
              <a:t>51</a:t>
            </a:fld>
            <a:endParaRPr/>
          </a:p>
        </p:txBody>
      </p:sp>
    </p:spTree>
    <p:extLst>
      <p:ext uri="{BB962C8B-B14F-4D97-AF65-F5344CB8AC3E}">
        <p14:creationId xmlns:p14="http://schemas.microsoft.com/office/powerpoint/2010/main" val="1032693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5" name="Shape 16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nl-BE"/>
              <a:t>52</a:t>
            </a:fld>
            <a:endParaRPr/>
          </a:p>
        </p:txBody>
      </p:sp>
    </p:spTree>
    <p:extLst>
      <p:ext uri="{BB962C8B-B14F-4D97-AF65-F5344CB8AC3E}">
        <p14:creationId xmlns:p14="http://schemas.microsoft.com/office/powerpoint/2010/main" val="920387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2" name="Shape 172"/>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nl-BE"/>
              <a:t>53</a:t>
            </a:fld>
            <a:endParaRPr/>
          </a:p>
        </p:txBody>
      </p:sp>
    </p:spTree>
    <p:extLst>
      <p:ext uri="{BB962C8B-B14F-4D97-AF65-F5344CB8AC3E}">
        <p14:creationId xmlns:p14="http://schemas.microsoft.com/office/powerpoint/2010/main" val="522590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00" name="Shape 100"/>
          <p:cNvSpPr txBox="1">
            <a:spLocks noGrp="1"/>
          </p:cNvSpPr>
          <p:nvPr>
            <p:ph type="body" idx="1"/>
          </p:nvPr>
        </p:nvSpPr>
        <p:spPr>
          <a:xfrm>
            <a:off x="914400" y="4343400"/>
            <a:ext cx="5029199" cy="4114800"/>
          </a:xfrm>
          <a:prstGeom prst="rect">
            <a:avLst/>
          </a:prstGeom>
          <a:noFill/>
          <a:ln>
            <a:noFill/>
          </a:ln>
        </p:spPr>
        <p:txBody>
          <a:bodyPr wrap="square" lIns="91425" tIns="45700" rIns="91425" bIns="45700" anchor="t" anchorCtr="0">
            <a:noAutofit/>
          </a:bodyPr>
          <a:lstStyle/>
          <a:p>
            <a:pPr marL="0" marR="0" lvl="0" indent="-34925" algn="l" rtl="0">
              <a:lnSpc>
                <a:spcPct val="117999"/>
              </a:lnSpc>
              <a:spcBef>
                <a:spcPts val="0"/>
              </a:spcBef>
              <a:buClr>
                <a:schemeClr val="dk1"/>
              </a:buClr>
              <a:buSzPct val="25000"/>
              <a:buFont typeface="Calibri"/>
              <a:buNone/>
            </a:pPr>
            <a:endParaRPr sz="2200" b="0" i="0" u="none" strike="noStrike" cap="none">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2282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pPr marL="0" marR="0" lvl="0" indent="-19050" algn="r" rtl="0">
              <a:lnSpc>
                <a:spcPct val="100000"/>
              </a:lnSpc>
              <a:spcBef>
                <a:spcPts val="0"/>
              </a:spcBef>
              <a:spcAft>
                <a:spcPts val="0"/>
              </a:spcAft>
              <a:buClr>
                <a:schemeClr val="dk1"/>
              </a:buClr>
              <a:buSzPct val="25000"/>
              <a:buFont typeface="Calibri"/>
              <a:buNone/>
            </a:pPr>
            <a:fld id="{00000000-1234-1234-1234-123412341234}" type="slidenum">
              <a:rPr lang="nl-BE" sz="1200" b="0" i="0" u="none" strike="noStrike" cap="none" smtClean="0">
                <a:solidFill>
                  <a:schemeClr val="dk1"/>
                </a:solidFill>
                <a:latin typeface="Calibri"/>
                <a:ea typeface="Calibri"/>
                <a:cs typeface="Calibri"/>
                <a:sym typeface="Calibri"/>
              </a:rPr>
              <a:t>9</a:t>
            </a:fld>
            <a:endParaRPr lang="nl-BE"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6540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Tx/>
              <a:buFont typeface="Arial" panose="020B0604020202020204" pitchFamily="34" charset="0"/>
              <a:buNone/>
            </a:pPr>
            <a:r>
              <a:rPr lang="nl-BE" b="0" dirty="0"/>
              <a:t>Vrij</a:t>
            </a:r>
            <a:r>
              <a:rPr lang="nl-BE" b="0" baseline="0" dirty="0"/>
              <a:t> snel na de start van dit project bleek dat het nodig was om een onderscheid te maken tussen een aantal regels die door iedereen kunnen toegepast worden, en regels (o.a. toepassing van generieke regels) die op een bepaald domein moeten/kunnen toegepast worden (“</a:t>
            </a:r>
            <a:r>
              <a:rPr lang="nl-BE" b="0" baseline="0" dirty="0" err="1"/>
              <a:t>beheersniveau</a:t>
            </a:r>
            <a:r>
              <a:rPr lang="nl-BE" b="0" baseline="0" dirty="0"/>
              <a:t>”).</a:t>
            </a:r>
          </a:p>
          <a:p>
            <a:pPr marL="0" indent="0">
              <a:buClrTx/>
              <a:buFont typeface="Arial" panose="020B0604020202020204" pitchFamily="34" charset="0"/>
              <a:buNone/>
            </a:pPr>
            <a:r>
              <a:rPr lang="nl-BE" b="0" baseline="0" dirty="0"/>
              <a:t>Een motivatie was ook de decentrale opvatting over het aanbieden van </a:t>
            </a:r>
            <a:r>
              <a:rPr lang="nl-BE" b="0" baseline="0" dirty="0" err="1"/>
              <a:t>URI’s</a:t>
            </a:r>
            <a:r>
              <a:rPr lang="nl-BE" b="0" baseline="0" dirty="0"/>
              <a:t> (“ik biedt mijn </a:t>
            </a:r>
            <a:r>
              <a:rPr lang="nl-BE" b="0" baseline="0" dirty="0" err="1"/>
              <a:t>URI’s</a:t>
            </a:r>
            <a:r>
              <a:rPr lang="nl-BE" b="0" baseline="0" dirty="0"/>
              <a:t> aan op mijn domein”) </a:t>
            </a:r>
          </a:p>
          <a:p>
            <a:pPr marL="0" indent="0">
              <a:buClrTx/>
              <a:buFont typeface="Arial" panose="020B0604020202020204" pitchFamily="34" charset="0"/>
              <a:buNone/>
            </a:pPr>
            <a:endParaRPr lang="nl-BE" b="0" baseline="0" dirty="0"/>
          </a:p>
          <a:p>
            <a:pPr marL="0" indent="0">
              <a:buClrTx/>
              <a:buFont typeface="Arial" panose="020B0604020202020204" pitchFamily="34" charset="0"/>
              <a:buNone/>
            </a:pPr>
            <a:r>
              <a:rPr lang="nl-BE" b="0" baseline="0" dirty="0"/>
              <a:t>Gevolg is dat we begonnen spreken van een URI-standaard enerzijds en URI-richtlijnen voor het domein </a:t>
            </a:r>
            <a:r>
              <a:rPr lang="nl-BE" b="1" baseline="0" dirty="0"/>
              <a:t>data.vlaanderen.be, </a:t>
            </a:r>
            <a:r>
              <a:rPr lang="nl-BE" b="0" baseline="0" dirty="0"/>
              <a:t>anderzijds. </a:t>
            </a:r>
            <a:endParaRPr lang="nl-BE" b="0" dirty="0"/>
          </a:p>
          <a:p>
            <a:pPr marL="0" indent="0">
              <a:buClrTx/>
              <a:buFont typeface="Arial" panose="020B0604020202020204" pitchFamily="34" charset="0"/>
              <a:buNone/>
            </a:pPr>
            <a:r>
              <a:rPr lang="nl-BE" b="0" dirty="0"/>
              <a:t>Gevolg: Twee documenten, waarvan het tweede</a:t>
            </a:r>
            <a:r>
              <a:rPr lang="nl-BE" b="0" baseline="0" dirty="0"/>
              <a:t> geen standaard is, maar een voorbeeld (referentie-implementatie) is van de toepassing van de Vlaamse URI-standaard.</a:t>
            </a:r>
            <a:endParaRPr lang="nl-BE" b="0" dirty="0"/>
          </a:p>
          <a:p>
            <a:pPr marL="0" indent="0">
              <a:buClrTx/>
              <a:buFont typeface="Arial" panose="020B0604020202020204" pitchFamily="34" charset="0"/>
              <a:buNone/>
            </a:pPr>
            <a:endParaRPr lang="nl-BE" b="0" baseline="0" dirty="0"/>
          </a:p>
        </p:txBody>
      </p:sp>
      <p:sp>
        <p:nvSpPr>
          <p:cNvPr id="4" name="Slide Number Placehold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10</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1751096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nl-BE" sz="1200" b="0" dirty="0">
                <a:uFillTx/>
                <a:latin typeface="FlandersArtSerif-Bold" panose="00000800000000000000" pitchFamily="2" charset="0"/>
              </a:rPr>
              <a:t>Vlaamse URI-standaard voor data gaat verder op “10 Rules </a:t>
            </a:r>
            <a:r>
              <a:rPr lang="nl-BE" sz="1200" b="0" dirty="0" err="1">
                <a:uFillTx/>
                <a:latin typeface="FlandersArtSerif-Bold" panose="00000800000000000000" pitchFamily="2" charset="0"/>
              </a:rPr>
              <a:t>for</a:t>
            </a:r>
            <a:r>
              <a:rPr lang="nl-BE" sz="1200" b="0" dirty="0">
                <a:uFillTx/>
                <a:latin typeface="FlandersArtSerif-Bold" panose="00000800000000000000" pitchFamily="2" charset="0"/>
              </a:rPr>
              <a:t> Persistent </a:t>
            </a:r>
            <a:r>
              <a:rPr lang="nl-BE" sz="1200" b="0" dirty="0" err="1">
                <a:uFillTx/>
                <a:latin typeface="FlandersArtSerif-Bold" panose="00000800000000000000" pitchFamily="2" charset="0"/>
              </a:rPr>
              <a:t>URIs</a:t>
            </a:r>
            <a:r>
              <a:rPr lang="nl-BE" sz="1200" b="0" dirty="0">
                <a:uFillTx/>
                <a:latin typeface="FlandersArtSerif-Bold" panose="00000800000000000000" pitchFamily="2" charset="0"/>
              </a:rPr>
              <a:t>”</a:t>
            </a:r>
          </a:p>
          <a:p>
            <a:pPr marL="0" indent="0">
              <a:buNone/>
            </a:pPr>
            <a:endParaRPr lang="nl-BE" sz="1200" b="1" dirty="0">
              <a:uFillTx/>
              <a:latin typeface="FlandersArtSerif-Bold" panose="00000800000000000000" pitchFamily="2" charset="0"/>
            </a:endParaRPr>
          </a:p>
          <a:p>
            <a:pPr marL="0" indent="0">
              <a:buNone/>
            </a:pPr>
            <a:r>
              <a:rPr lang="nl-BE" sz="1200" b="1" dirty="0">
                <a:uFillTx/>
                <a:latin typeface="FlandersArtSerif-Bold" panose="00000800000000000000" pitchFamily="2" charset="0"/>
              </a:rPr>
              <a:t>ISA </a:t>
            </a:r>
            <a:r>
              <a:rPr lang="en-US" sz="1200" b="1" dirty="0">
                <a:uFillTx/>
                <a:latin typeface="FlandersArtSerif-Bold" panose="00000800000000000000" pitchFamily="2" charset="0"/>
              </a:rPr>
              <a:t>Study on persistent URIs, with identification of best practices and recommendations on the topic for the MSs and the EC </a:t>
            </a:r>
            <a:r>
              <a:rPr lang="en-US" sz="1200" b="0" dirty="0">
                <a:uFillTx/>
                <a:latin typeface="FlandersArtSerif-Bold" panose="00000800000000000000" pitchFamily="2" charset="0"/>
              </a:rPr>
              <a:t>(</a:t>
            </a:r>
            <a:r>
              <a:rPr lang="en-US" sz="1200" b="0" dirty="0" err="1">
                <a:uFillTx/>
                <a:latin typeface="FlandersArtSerif-Bold" panose="00000800000000000000" pitchFamily="2" charset="0"/>
              </a:rPr>
              <a:t>dec</a:t>
            </a:r>
            <a:r>
              <a:rPr lang="en-US" sz="1200" b="0" dirty="0">
                <a:uFillTx/>
                <a:latin typeface="FlandersArtSerif-Bold" panose="00000800000000000000" pitchFamily="2" charset="0"/>
              </a:rPr>
              <a:t> 2012)</a:t>
            </a:r>
            <a:endParaRPr lang="nl-BE" b="0" dirty="0">
              <a:uFillTx/>
            </a:endParaRPr>
          </a:p>
        </p:txBody>
      </p:sp>
      <p:sp>
        <p:nvSpPr>
          <p:cNvPr id="4" name="Slide Number Placeholder 3"/>
          <p:cNvSpPr>
            <a:spLocks noGrp="1"/>
          </p:cNvSpPr>
          <p:nvPr>
            <p:ph type="sldNum" sz="quarter" idx="10"/>
          </p:nvPr>
        </p:nvSpPr>
        <p:spPr/>
        <p:txBody>
          <a:bodyPr/>
          <a:lstStyle/>
          <a:p>
            <a:pPr marL="0" marR="0" lvl="0" indent="0" algn="r" defTabSz="914235" rtl="0" eaLnBrk="1" fontAlgn="auto" latinLnBrk="0" hangingPunct="1">
              <a:lnSpc>
                <a:spcPct val="100000"/>
              </a:lnSpc>
              <a:spcBef>
                <a:spcPts val="0"/>
              </a:spcBef>
              <a:spcAft>
                <a:spcPts val="0"/>
              </a:spcAft>
              <a:buFontTx/>
              <a:buNone/>
              <a:defRPr>
                <a:uFillTx/>
              </a:defRPr>
            </a:pPr>
            <a:fld id="{31D57D71-DFD4-49A2-8FE9-9156F9579F84}" type="slidenum">
              <a:rPr kumimoji="0" lang="nl-BE" sz="1200" b="0" i="0" u="none" strike="noStrike" kern="1200" cap="none" spc="0" normalizeH="0" baseline="0" noProof="0" smtClean="0">
                <a:ln>
                  <a:noFill/>
                </a:ln>
                <a:solidFill>
                  <a:srgbClr val="373636"/>
                </a:solidFill>
                <a:effectLst/>
                <a:uFillTx/>
                <a:latin typeface="FlandersArtSans-Regular" panose="00000500000000000000" pitchFamily="2" charset="0"/>
                <a:ea typeface="+mn-ea"/>
                <a:cs typeface="+mn-cs"/>
              </a:rPr>
              <a:pPr marL="0" marR="0" lvl="0" indent="0" algn="r" defTabSz="914235" rtl="0" eaLnBrk="1" fontAlgn="auto" latinLnBrk="0" hangingPunct="1">
                <a:lnSpc>
                  <a:spcPct val="100000"/>
                </a:lnSpc>
                <a:spcBef>
                  <a:spcPts val="0"/>
                </a:spcBef>
                <a:spcAft>
                  <a:spcPts val="0"/>
                </a:spcAft>
                <a:buFontTx/>
                <a:buNone/>
                <a:defRPr>
                  <a:uFillTx/>
                </a:defRPr>
              </a:pPr>
              <a:t>11</a:t>
            </a:fld>
            <a:endParaRPr kumimoji="0" lang="nl-BE" sz="1200" b="0" i="0" u="none" strike="noStrike" kern="1200" cap="none" spc="0" normalizeH="0" baseline="0" noProof="0">
              <a:ln>
                <a:noFill/>
              </a:ln>
              <a:solidFill>
                <a:srgbClr val="373636"/>
              </a:solidFill>
              <a:effectLst/>
              <a:uFillTx/>
              <a:latin typeface="FlandersArtSans-Regular" panose="00000500000000000000" pitchFamily="2" charset="0"/>
              <a:ea typeface="+mn-ea"/>
              <a:cs typeface="+mn-cs"/>
            </a:endParaRPr>
          </a:p>
        </p:txBody>
      </p:sp>
    </p:spTree>
    <p:extLst>
      <p:ext uri="{BB962C8B-B14F-4D97-AF65-F5344CB8AC3E}">
        <p14:creationId xmlns:p14="http://schemas.microsoft.com/office/powerpoint/2010/main" val="810050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31D57D71-DFD4-49A2-8FE9-9156F9579F84}" type="slidenum">
              <a:rPr lang="nl-BE" smtClean="0">
                <a:uFillTx/>
                <a:latin typeface="FlandersArtSans-Regular" panose="00000500000000000000" pitchFamily="2" charset="0"/>
              </a:rPr>
              <a:t>12</a:t>
            </a:fld>
            <a:endParaRPr lang="nl-BE">
              <a:uFillTx/>
              <a:latin typeface="FlandersArtSans-Regular" panose="00000500000000000000" pitchFamily="2" charset="0"/>
            </a:endParaRPr>
          </a:p>
        </p:txBody>
      </p:sp>
    </p:spTree>
    <p:extLst>
      <p:ext uri="{BB962C8B-B14F-4D97-AF65-F5344CB8AC3E}">
        <p14:creationId xmlns:p14="http://schemas.microsoft.com/office/powerpoint/2010/main" val="2066379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ClrTx/>
              <a:buFont typeface="Arial" panose="020B0604020202020204" pitchFamily="34" charset="0"/>
              <a:buChar char="•"/>
            </a:pPr>
            <a:r>
              <a:rPr lang="nl-BE" dirty="0">
                <a:solidFill>
                  <a:schemeClr val="tx1">
                    <a:lumMod val="50000"/>
                  </a:schemeClr>
                </a:solidFill>
                <a:uFillTx/>
                <a:cs typeface="Arial" panose="020B0604020202020204" pitchFamily="34" charset="0"/>
              </a:rPr>
              <a:t>Beperkt tot </a:t>
            </a:r>
            <a:r>
              <a:rPr lang="nl-BE" dirty="0" err="1">
                <a:solidFill>
                  <a:schemeClr val="tx1">
                    <a:lumMod val="50000"/>
                  </a:schemeClr>
                </a:solidFill>
                <a:uFillTx/>
                <a:cs typeface="Arial" panose="020B0604020202020204" pitchFamily="34" charset="0"/>
              </a:rPr>
              <a:t>URI’s</a:t>
            </a:r>
            <a:r>
              <a:rPr lang="nl-BE" dirty="0">
                <a:solidFill>
                  <a:schemeClr val="tx1">
                    <a:lumMod val="50000"/>
                  </a:schemeClr>
                </a:solidFill>
                <a:uFillTx/>
                <a:cs typeface="Arial" panose="020B0604020202020204" pitchFamily="34" charset="0"/>
              </a:rPr>
              <a:t> van data-resources, geen </a:t>
            </a:r>
            <a:r>
              <a:rPr lang="nl-BE" dirty="0" err="1">
                <a:solidFill>
                  <a:schemeClr val="tx1">
                    <a:lumMod val="50000"/>
                  </a:schemeClr>
                </a:solidFill>
                <a:uFillTx/>
                <a:cs typeface="Arial" panose="020B0604020202020204" pitchFamily="34" charset="0"/>
              </a:rPr>
              <a:t>URI’s</a:t>
            </a:r>
            <a:r>
              <a:rPr lang="nl-BE" dirty="0">
                <a:solidFill>
                  <a:schemeClr val="tx1">
                    <a:lumMod val="50000"/>
                  </a:schemeClr>
                </a:solidFill>
                <a:uFillTx/>
                <a:cs typeface="Arial" panose="020B0604020202020204" pitchFamily="34" charset="0"/>
              </a:rPr>
              <a:t> voor</a:t>
            </a:r>
            <a:r>
              <a:rPr lang="nl-BE" baseline="0" dirty="0">
                <a:solidFill>
                  <a:schemeClr val="tx1">
                    <a:lumMod val="50000"/>
                  </a:schemeClr>
                </a:solidFill>
                <a:uFillTx/>
                <a:cs typeface="Arial" panose="020B0604020202020204" pitchFamily="34" charset="0"/>
              </a:rPr>
              <a:t> services (</a:t>
            </a:r>
            <a:r>
              <a:rPr lang="nl-BE" baseline="0" dirty="0" err="1">
                <a:solidFill>
                  <a:schemeClr val="tx1">
                    <a:lumMod val="50000"/>
                  </a:schemeClr>
                </a:solidFill>
                <a:uFillTx/>
                <a:cs typeface="Arial" panose="020B0604020202020204" pitchFamily="34" charset="0"/>
              </a:rPr>
              <a:t>URI’s</a:t>
            </a:r>
            <a:r>
              <a:rPr lang="nl-BE" baseline="0" dirty="0">
                <a:solidFill>
                  <a:schemeClr val="tx1">
                    <a:lumMod val="50000"/>
                  </a:schemeClr>
                </a:solidFill>
                <a:uFillTx/>
                <a:cs typeface="Arial" panose="020B0604020202020204" pitchFamily="34" charset="0"/>
              </a:rPr>
              <a:t> van services kunnen niet op dezelfde manier opgebouwd worden dan </a:t>
            </a:r>
            <a:r>
              <a:rPr lang="nl-BE" baseline="0" dirty="0" err="1">
                <a:solidFill>
                  <a:schemeClr val="tx1">
                    <a:lumMod val="50000"/>
                  </a:schemeClr>
                </a:solidFill>
                <a:uFillTx/>
                <a:cs typeface="Arial" panose="020B0604020202020204" pitchFamily="34" charset="0"/>
              </a:rPr>
              <a:t>URI’s</a:t>
            </a:r>
            <a:r>
              <a:rPr lang="nl-BE" baseline="0" dirty="0">
                <a:solidFill>
                  <a:schemeClr val="tx1">
                    <a:lumMod val="50000"/>
                  </a:schemeClr>
                </a:solidFill>
                <a:uFillTx/>
                <a:cs typeface="Arial" panose="020B0604020202020204" pitchFamily="34" charset="0"/>
              </a:rPr>
              <a:t> van data)</a:t>
            </a:r>
            <a:endParaRPr lang="nl-BE" dirty="0">
              <a:solidFill>
                <a:schemeClr val="tx1">
                  <a:lumMod val="50000"/>
                </a:schemeClr>
              </a:solidFill>
              <a:uFillTx/>
              <a:cs typeface="Arial" panose="020B0604020202020204" pitchFamily="34" charset="0"/>
            </a:endParaRPr>
          </a:p>
          <a:p>
            <a:pPr>
              <a:buClrTx/>
              <a:buFont typeface="Arial" panose="020B0604020202020204" pitchFamily="34" charset="0"/>
              <a:buChar char="•"/>
            </a:pPr>
            <a:endParaRPr lang="nl-BE" dirty="0">
              <a:solidFill>
                <a:schemeClr val="tx1">
                  <a:lumMod val="50000"/>
                </a:schemeClr>
              </a:solidFill>
              <a:cs typeface="Arial" panose="020B0604020202020204" pitchFamily="34" charset="0"/>
            </a:endParaRPr>
          </a:p>
          <a:p>
            <a:pPr>
              <a:buClrTx/>
              <a:buFont typeface="Arial" panose="020B0604020202020204" pitchFamily="34" charset="0"/>
              <a:buChar char="•"/>
            </a:pPr>
            <a:r>
              <a:rPr lang="nl-BE" dirty="0" err="1">
                <a:solidFill>
                  <a:schemeClr val="tx1">
                    <a:lumMod val="50000"/>
                  </a:schemeClr>
                </a:solidFill>
                <a:cs typeface="Arial" panose="020B0604020202020204" pitchFamily="34" charset="0"/>
              </a:rPr>
              <a:t>URI’s</a:t>
            </a:r>
            <a:r>
              <a:rPr lang="nl-BE" dirty="0">
                <a:solidFill>
                  <a:schemeClr val="tx1">
                    <a:lumMod val="50000"/>
                  </a:schemeClr>
                </a:solidFill>
                <a:cs typeface="Arial" panose="020B0604020202020204" pitchFamily="34" charset="0"/>
              </a:rPr>
              <a:t> die de bedoeling hebben om persistent te zijn.</a:t>
            </a:r>
            <a:endParaRPr lang="nl-BE" dirty="0">
              <a:solidFill>
                <a:schemeClr val="tx1">
                  <a:lumMod val="50000"/>
                </a:schemeClr>
              </a:solidFill>
              <a:uFillTx/>
              <a:cs typeface="Arial" panose="020B0604020202020204" pitchFamily="34" charset="0"/>
            </a:endParaRPr>
          </a:p>
          <a:p>
            <a:pPr>
              <a:buClrTx/>
              <a:buFont typeface="Arial" panose="020B0604020202020204" pitchFamily="34" charset="0"/>
              <a:buChar char="•"/>
            </a:pPr>
            <a:endParaRPr lang="nl-BE" dirty="0">
              <a:solidFill>
                <a:schemeClr val="tx1">
                  <a:lumMod val="50000"/>
                </a:schemeClr>
              </a:solidFill>
              <a:uFillTx/>
              <a:cs typeface="Arial" panose="020B0604020202020204" pitchFamily="34" charset="0"/>
            </a:endParaRPr>
          </a:p>
          <a:p>
            <a:pPr>
              <a:buClrTx/>
              <a:buFont typeface="Arial" panose="020B0604020202020204" pitchFamily="34" charset="0"/>
              <a:buChar char="•"/>
            </a:pPr>
            <a:r>
              <a:rPr lang="nl-BE" dirty="0">
                <a:solidFill>
                  <a:schemeClr val="tx1">
                    <a:lumMod val="50000"/>
                  </a:schemeClr>
                </a:solidFill>
                <a:uFillTx/>
                <a:cs typeface="Arial" panose="020B0604020202020204" pitchFamily="34" charset="0"/>
              </a:rPr>
              <a:t>Het is evident dat bestaande </a:t>
            </a:r>
            <a:r>
              <a:rPr lang="nl-BE" dirty="0" err="1">
                <a:solidFill>
                  <a:schemeClr val="tx1">
                    <a:lumMod val="50000"/>
                  </a:schemeClr>
                </a:solidFill>
                <a:uFillTx/>
                <a:cs typeface="Arial" panose="020B0604020202020204" pitchFamily="34" charset="0"/>
              </a:rPr>
              <a:t>URI’s</a:t>
            </a:r>
            <a:r>
              <a:rPr lang="nl-BE" dirty="0">
                <a:solidFill>
                  <a:schemeClr val="tx1">
                    <a:lumMod val="50000"/>
                  </a:schemeClr>
                </a:solidFill>
                <a:uFillTx/>
                <a:cs typeface="Arial" panose="020B0604020202020204" pitchFamily="34" charset="0"/>
              </a:rPr>
              <a:t> en URI-genererende systemen kunnen</a:t>
            </a:r>
            <a:r>
              <a:rPr lang="nl-BE" baseline="0" dirty="0">
                <a:solidFill>
                  <a:schemeClr val="tx1">
                    <a:lumMod val="50000"/>
                  </a:schemeClr>
                </a:solidFill>
                <a:uFillTx/>
                <a:cs typeface="Arial" panose="020B0604020202020204" pitchFamily="34" charset="0"/>
              </a:rPr>
              <a:t> behouden blijven (</a:t>
            </a:r>
            <a:endParaRPr lang="nl-BE" dirty="0">
              <a:solidFill>
                <a:schemeClr val="tx1">
                  <a:lumMod val="50000"/>
                </a:schemeClr>
              </a:solidFill>
              <a:uFillTx/>
              <a:cs typeface="Arial" panose="020B0604020202020204" pitchFamily="34" charset="0"/>
            </a:endParaRPr>
          </a:p>
          <a:p>
            <a:pPr marL="171419" marR="0" lvl="0" indent="-171419" algn="l" defTabSz="91423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l-BE" dirty="0">
              <a:solidFill>
                <a:schemeClr val="tx1">
                  <a:lumMod val="50000"/>
                </a:schemeClr>
              </a:solidFill>
              <a:cs typeface="Arial" panose="020B0604020202020204" pitchFamily="34" charset="0"/>
            </a:endParaRPr>
          </a:p>
          <a:p>
            <a:pPr marL="171419" marR="0" lvl="0" indent="-171419" algn="l" defTabSz="91423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BE" dirty="0">
                <a:solidFill>
                  <a:schemeClr val="tx1">
                    <a:lumMod val="50000"/>
                  </a:schemeClr>
                </a:solidFill>
                <a:cs typeface="Arial" panose="020B0604020202020204" pitchFamily="34" charset="0"/>
              </a:rPr>
              <a:t>Veel vraag naar, vrijwillig toepasbaar</a:t>
            </a:r>
          </a:p>
          <a:p>
            <a:pPr>
              <a:buClrTx/>
              <a:buFont typeface="Arial" panose="020B0604020202020204" pitchFamily="34" charset="0"/>
              <a:buChar char="•"/>
            </a:pPr>
            <a:endParaRPr lang="nl-BE" dirty="0">
              <a:solidFill>
                <a:schemeClr val="tx1">
                  <a:lumMod val="50000"/>
                </a:schemeClr>
              </a:solidFill>
              <a:cs typeface="Arial" panose="020B0604020202020204" pitchFamily="34" charset="0"/>
            </a:endParaRPr>
          </a:p>
          <a:p>
            <a:pPr>
              <a:buClrTx/>
              <a:buFont typeface="Arial" panose="020B0604020202020204" pitchFamily="34" charset="0"/>
              <a:buChar char="•"/>
            </a:pPr>
            <a:r>
              <a:rPr lang="nl-BE" dirty="0">
                <a:solidFill>
                  <a:schemeClr val="tx1">
                    <a:lumMod val="50000"/>
                  </a:schemeClr>
                </a:solidFill>
                <a:cs typeface="Arial" panose="020B0604020202020204" pitchFamily="34" charset="0"/>
              </a:rPr>
              <a:t>Kandidaat om vastgesteld te worden als “toe te passen” door Vlaamse overheden</a:t>
            </a:r>
          </a:p>
          <a:p>
            <a:pPr>
              <a:buClrTx/>
              <a:buFont typeface="Arial" panose="020B0604020202020204" pitchFamily="34" charset="0"/>
              <a:buChar char="•"/>
            </a:pPr>
            <a:endParaRPr lang="nl-BE" dirty="0">
              <a:solidFill>
                <a:schemeClr val="tx1">
                  <a:lumMod val="50000"/>
                </a:schemeClr>
              </a:solidFill>
              <a:cs typeface="Arial" panose="020B0604020202020204" pitchFamily="34" charset="0"/>
            </a:endParaRPr>
          </a:p>
          <a:p>
            <a:pPr>
              <a:buClrTx/>
              <a:buFont typeface="Arial" panose="020B0604020202020204" pitchFamily="34" charset="0"/>
              <a:buChar char="•"/>
            </a:pPr>
            <a:r>
              <a:rPr lang="nl-BE" dirty="0">
                <a:solidFill>
                  <a:schemeClr val="tx1">
                    <a:lumMod val="50000"/>
                  </a:schemeClr>
                </a:solidFill>
                <a:cs typeface="Arial" panose="020B0604020202020204" pitchFamily="34" charset="0"/>
              </a:rPr>
              <a:t>Twee </a:t>
            </a:r>
            <a:r>
              <a:rPr lang="nl-BE" dirty="0" err="1">
                <a:solidFill>
                  <a:schemeClr val="tx1">
                    <a:lumMod val="50000"/>
                  </a:schemeClr>
                </a:solidFill>
                <a:cs typeface="Arial" panose="020B0604020202020204" pitchFamily="34" charset="0"/>
              </a:rPr>
              <a:t>Informatie-vergaderingen</a:t>
            </a:r>
            <a:r>
              <a:rPr lang="nl-BE" dirty="0">
                <a:solidFill>
                  <a:schemeClr val="tx1">
                    <a:lumMod val="50000"/>
                  </a:schemeClr>
                </a:solidFill>
                <a:cs typeface="Arial" panose="020B0604020202020204" pitchFamily="34" charset="0"/>
              </a:rPr>
              <a:t> georganiseerd waarop zowel overheidsinstanties als </a:t>
            </a:r>
            <a:r>
              <a:rPr lang="nl-BE" dirty="0" err="1">
                <a:solidFill>
                  <a:schemeClr val="tx1">
                    <a:lumMod val="50000"/>
                  </a:schemeClr>
                </a:solidFill>
                <a:cs typeface="Arial" panose="020B0604020202020204" pitchFamily="34" charset="0"/>
              </a:rPr>
              <a:t>privé-sector</a:t>
            </a:r>
            <a:r>
              <a:rPr lang="nl-BE" dirty="0">
                <a:solidFill>
                  <a:schemeClr val="tx1">
                    <a:lumMod val="50000"/>
                  </a:schemeClr>
                </a:solidFill>
                <a:cs typeface="Arial" panose="020B0604020202020204" pitchFamily="34" charset="0"/>
              </a:rPr>
              <a:t> uitgenodigd en aanwezig was (16/01/2017, 13/02/2017) Nuttige opmerkingen zijn verwerkt in de documenten.</a:t>
            </a:r>
          </a:p>
          <a:p>
            <a:pPr>
              <a:buClrTx/>
              <a:buFont typeface="Arial" panose="020B0604020202020204" pitchFamily="34" charset="0"/>
              <a:buChar char="•"/>
            </a:pPr>
            <a:endParaRPr lang="nl-BE" dirty="0">
              <a:solidFill>
                <a:schemeClr val="tx1">
                  <a:lumMod val="50000"/>
                </a:schemeClr>
              </a:solidFill>
              <a:cs typeface="Arial" panose="020B0604020202020204" pitchFamily="34" charset="0"/>
            </a:endParaRPr>
          </a:p>
          <a:p>
            <a:endParaRPr lang="nl-BE" dirty="0">
              <a:uFillTx/>
            </a:endParaRPr>
          </a:p>
        </p:txBody>
      </p:sp>
      <p:sp>
        <p:nvSpPr>
          <p:cNvPr id="4" name="Slide Number Placeholder 3"/>
          <p:cNvSpPr>
            <a:spLocks noGrp="1"/>
          </p:cNvSpPr>
          <p:nvPr>
            <p:ph type="sldNum" sz="quarter" idx="10"/>
          </p:nvPr>
        </p:nvSpPr>
        <p:spPr/>
        <p:txBody>
          <a:bodyPr/>
          <a:lstStyle/>
          <a:p>
            <a:pPr marL="0" marR="0" lvl="0" indent="0" algn="r" defTabSz="914235" rtl="0" eaLnBrk="1" fontAlgn="auto" latinLnBrk="0" hangingPunct="1">
              <a:lnSpc>
                <a:spcPct val="100000"/>
              </a:lnSpc>
              <a:spcBef>
                <a:spcPts val="0"/>
              </a:spcBef>
              <a:spcAft>
                <a:spcPts val="0"/>
              </a:spcAft>
              <a:buFontTx/>
              <a:buNone/>
              <a:defRPr>
                <a:uFillTx/>
              </a:defRPr>
            </a:pPr>
            <a:fld id="{31D57D71-DFD4-49A2-8FE9-9156F9579F84}" type="slidenum">
              <a:rPr kumimoji="0" lang="nl-BE" sz="1200" b="0" i="0" u="none" strike="noStrike" kern="1200" cap="none" spc="0" normalizeH="0" baseline="0" noProof="0" smtClean="0">
                <a:ln>
                  <a:noFill/>
                </a:ln>
                <a:solidFill>
                  <a:srgbClr val="373636"/>
                </a:solidFill>
                <a:effectLst/>
                <a:uFillTx/>
                <a:latin typeface="FlandersArtSans-Regular" panose="00000500000000000000" pitchFamily="2" charset="0"/>
                <a:ea typeface="+mn-ea"/>
                <a:cs typeface="+mn-cs"/>
              </a:rPr>
              <a:pPr marL="0" marR="0" lvl="0" indent="0" algn="r" defTabSz="914235" rtl="0" eaLnBrk="1" fontAlgn="auto" latinLnBrk="0" hangingPunct="1">
                <a:lnSpc>
                  <a:spcPct val="100000"/>
                </a:lnSpc>
                <a:spcBef>
                  <a:spcPts val="0"/>
                </a:spcBef>
                <a:spcAft>
                  <a:spcPts val="0"/>
                </a:spcAft>
                <a:buFontTx/>
                <a:buNone/>
                <a:defRPr>
                  <a:uFillTx/>
                </a:defRPr>
              </a:pPr>
              <a:t>13</a:t>
            </a:fld>
            <a:endParaRPr kumimoji="0" lang="nl-BE" sz="1200" b="0" i="0" u="none" strike="noStrike" kern="1200" cap="none" spc="0" normalizeH="0" baseline="0" noProof="0">
              <a:ln>
                <a:noFill/>
              </a:ln>
              <a:solidFill>
                <a:srgbClr val="373636"/>
              </a:solidFill>
              <a:effectLst/>
              <a:uFillTx/>
              <a:latin typeface="FlandersArtSans-Regular" panose="00000500000000000000" pitchFamily="2" charset="0"/>
              <a:ea typeface="+mn-ea"/>
              <a:cs typeface="+mn-cs"/>
            </a:endParaRPr>
          </a:p>
        </p:txBody>
      </p:sp>
    </p:spTree>
    <p:extLst>
      <p:ext uri="{BB962C8B-B14F-4D97-AF65-F5344CB8AC3E}">
        <p14:creationId xmlns:p14="http://schemas.microsoft.com/office/powerpoint/2010/main" val="3832706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el 2">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a:alphaModFix/>
          </a:blip>
          <a:srcRect/>
          <a:stretch/>
        </p:blipFill>
        <p:spPr>
          <a:xfrm>
            <a:off x="1406960" y="-21307"/>
            <a:ext cx="10668742" cy="5620336"/>
          </a:xfrm>
          <a:prstGeom prst="rect">
            <a:avLst/>
          </a:prstGeom>
          <a:noFill/>
          <a:ln>
            <a:noFill/>
          </a:ln>
        </p:spPr>
      </p:pic>
      <p:sp>
        <p:nvSpPr>
          <p:cNvPr id="17" name="Shape 17"/>
          <p:cNvSpPr/>
          <p:nvPr/>
        </p:nvSpPr>
        <p:spPr>
          <a:xfrm>
            <a:off x="2" y="-21305"/>
            <a:ext cx="8445500" cy="6879306"/>
          </a:xfrm>
          <a:custGeom>
            <a:avLst/>
            <a:gdLst/>
            <a:ahLst/>
            <a:cxnLst/>
            <a:rect l="0" t="0" r="0" b="0"/>
            <a:pathLst>
              <a:path w="120000" h="120000" extrusionOk="0">
                <a:moveTo>
                  <a:pt x="0" y="0"/>
                </a:moveTo>
                <a:lnTo>
                  <a:pt x="84527" y="0"/>
                </a:lnTo>
                <a:lnTo>
                  <a:pt x="120000" y="120000"/>
                </a:lnTo>
                <a:lnTo>
                  <a:pt x="188" y="120000"/>
                </a:lnTo>
                <a:lnTo>
                  <a:pt x="0" y="0"/>
                </a:lnTo>
                <a:close/>
              </a:path>
            </a:pathLst>
          </a:custGeom>
          <a:solidFill>
            <a:srgbClr val="FFFF00"/>
          </a:solidFill>
          <a:ln>
            <a:noFill/>
          </a:ln>
        </p:spPr>
        <p:txBody>
          <a:bodyPr wrap="square" lIns="0" tIns="0" rIns="0" bIns="0" anchor="ctr" anchorCtr="0">
            <a:noAutofit/>
          </a:bodyPr>
          <a:lstStyle/>
          <a:p>
            <a:pPr marL="0" marR="0" lvl="0" indent="-105537" algn="ctr" rtl="0">
              <a:lnSpc>
                <a:spcPct val="100000"/>
              </a:lnSpc>
              <a:spcBef>
                <a:spcPts val="0"/>
              </a:spcBef>
              <a:spcAft>
                <a:spcPts val="0"/>
              </a:spcAft>
              <a:buClr>
                <a:schemeClr val="dk1"/>
              </a:buClr>
              <a:buFont typeface="Calibri"/>
              <a:buNone/>
            </a:pPr>
            <a:endParaRPr sz="1662" b="0" i="0" u="none" strike="noStrike" cap="none">
              <a:solidFill>
                <a:schemeClr val="dk1"/>
              </a:solidFill>
              <a:latin typeface="Arial"/>
              <a:ea typeface="Arial"/>
              <a:cs typeface="Arial"/>
              <a:sym typeface="Arial"/>
            </a:endParaRPr>
          </a:p>
        </p:txBody>
      </p:sp>
      <p:pic>
        <p:nvPicPr>
          <p:cNvPr id="18" name="Shape 18"/>
          <p:cNvPicPr preferRelativeResize="0"/>
          <p:nvPr/>
        </p:nvPicPr>
        <p:blipFill rotWithShape="1">
          <a:blip r:embed="rId3">
            <a:alphaModFix/>
          </a:blip>
          <a:srcRect/>
          <a:stretch/>
        </p:blipFill>
        <p:spPr>
          <a:xfrm>
            <a:off x="861752" y="692695"/>
            <a:ext cx="2398820" cy="733437"/>
          </a:xfrm>
          <a:prstGeom prst="rect">
            <a:avLst/>
          </a:prstGeom>
          <a:noFill/>
          <a:ln>
            <a:noFill/>
          </a:ln>
        </p:spPr>
      </p:pic>
      <p:sp>
        <p:nvSpPr>
          <p:cNvPr id="19" name="Shape 19"/>
          <p:cNvSpPr txBox="1">
            <a:spLocks noGrp="1"/>
          </p:cNvSpPr>
          <p:nvPr>
            <p:ph type="subTitle" idx="1"/>
          </p:nvPr>
        </p:nvSpPr>
        <p:spPr>
          <a:xfrm>
            <a:off x="1266107" y="4509835"/>
            <a:ext cx="6270055" cy="1112524"/>
          </a:xfrm>
          <a:prstGeom prst="rect">
            <a:avLst/>
          </a:prstGeom>
          <a:noFill/>
          <a:ln>
            <a:noFill/>
          </a:ln>
        </p:spPr>
        <p:txBody>
          <a:bodyPr wrap="square" lIns="91425" tIns="91425" rIns="91425" bIns="91425" anchor="t" anchorCtr="0"/>
          <a:lstStyle>
            <a:lvl1pPr marL="0" marR="0" lvl="0" indent="0" algn="l" rtl="0">
              <a:lnSpc>
                <a:spcPct val="90000"/>
              </a:lnSpc>
              <a:spcBef>
                <a:spcPts val="700"/>
              </a:spcBef>
              <a:spcAft>
                <a:spcPts val="0"/>
              </a:spcAft>
              <a:buClr>
                <a:schemeClr val="dk2"/>
              </a:buClr>
              <a:buSzPct val="100681"/>
              <a:buFont typeface="Arial"/>
              <a:buNone/>
              <a:defRPr sz="2215" b="0" i="0" u="none" strike="noStrike" cap="none">
                <a:solidFill>
                  <a:schemeClr val="dk2"/>
                </a:solidFill>
                <a:latin typeface="Arial"/>
                <a:ea typeface="Arial"/>
                <a:cs typeface="Arial"/>
                <a:sym typeface="Arial"/>
              </a:defRPr>
            </a:lvl1pPr>
            <a:lvl2pPr marL="422041" marR="0" lvl="1" indent="-2941" algn="ctr" rtl="0">
              <a:lnSpc>
                <a:spcPct val="90000"/>
              </a:lnSpc>
              <a:spcBef>
                <a:spcPts val="700"/>
              </a:spcBef>
              <a:spcAft>
                <a:spcPts val="0"/>
              </a:spcAft>
              <a:buClr>
                <a:schemeClr val="dk1"/>
              </a:buClr>
              <a:buSzPct val="102500"/>
              <a:buFont typeface="Arial"/>
              <a:buNone/>
              <a:defRPr sz="1845" b="0" i="0" u="none" strike="noStrike" cap="none">
                <a:solidFill>
                  <a:schemeClr val="dk1"/>
                </a:solidFill>
                <a:latin typeface="Arial"/>
                <a:ea typeface="Arial"/>
                <a:cs typeface="Arial"/>
                <a:sym typeface="Arial"/>
              </a:defRPr>
            </a:lvl2pPr>
            <a:lvl3pPr marL="844083" marR="0" lvl="2" indent="-5882" algn="ctr" rtl="0">
              <a:lnSpc>
                <a:spcPct val="90000"/>
              </a:lnSpc>
              <a:spcBef>
                <a:spcPts val="700"/>
              </a:spcBef>
              <a:spcAft>
                <a:spcPts val="0"/>
              </a:spcAft>
              <a:buClr>
                <a:schemeClr val="dk1"/>
              </a:buClr>
              <a:buSzPct val="97764"/>
              <a:buFont typeface="Arial"/>
              <a:buNone/>
              <a:defRPr sz="1662" b="0" i="0" u="none" strike="noStrike" cap="none">
                <a:solidFill>
                  <a:schemeClr val="dk1"/>
                </a:solidFill>
                <a:latin typeface="Arial"/>
                <a:ea typeface="Arial"/>
                <a:cs typeface="Arial"/>
                <a:sym typeface="Arial"/>
              </a:defRPr>
            </a:lvl3pPr>
            <a:lvl4pPr marL="1266124" marR="0" lvl="3" indent="-8823"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4pPr>
            <a:lvl5pPr marL="1688165" marR="0" lvl="4" indent="-11764"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5pPr>
            <a:lvl6pPr marL="2110207" marR="0" lvl="5" indent="-2007"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6pPr>
            <a:lvl7pPr marL="2532248" marR="0" lvl="6" indent="-4947"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7pPr>
            <a:lvl8pPr marL="2954289" marR="0" lvl="7" indent="-7889"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8pPr>
            <a:lvl9pPr marL="3376331" marR="0" lvl="8" indent="-10831" algn="ctr" rtl="0">
              <a:lnSpc>
                <a:spcPct val="90000"/>
              </a:lnSpc>
              <a:spcBef>
                <a:spcPts val="700"/>
              </a:spcBef>
              <a:spcAft>
                <a:spcPts val="0"/>
              </a:spcAft>
              <a:buClr>
                <a:schemeClr val="dk1"/>
              </a:buClr>
              <a:buSzPct val="98466"/>
              <a:buFont typeface="Arial"/>
              <a:buNone/>
              <a:defRPr sz="1477"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title"/>
          </p:nvPr>
        </p:nvSpPr>
        <p:spPr>
          <a:xfrm>
            <a:off x="1266105" y="1551753"/>
            <a:ext cx="5213936" cy="279462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SzPct val="100696"/>
              <a:buFont typeface="Arial"/>
              <a:buNone/>
              <a:defRPr sz="3323" b="1" i="0" u="none" strike="noStrike" cap="none">
                <a:solidFill>
                  <a:schemeClr val="dk1"/>
                </a:solidFill>
                <a:latin typeface="Arial"/>
                <a:ea typeface="Arial"/>
                <a:cs typeface="Arial"/>
                <a:sym typeface="Arial"/>
              </a:defRPr>
            </a:lvl1pPr>
            <a:lvl2pPr marL="0" marR="0" lvl="1" indent="0" algn="l" rtl="0">
              <a:spcBef>
                <a:spcPts val="0"/>
              </a:spcBef>
              <a:buSzPct val="100000"/>
              <a:buFont typeface="Arial"/>
              <a:buNone/>
              <a:defRPr sz="4400" b="1" i="0" u="none" strike="noStrike" cap="none">
                <a:latin typeface="Arial"/>
                <a:ea typeface="Arial"/>
                <a:cs typeface="Arial"/>
                <a:sym typeface="Arial"/>
              </a:defRPr>
            </a:lvl2pPr>
            <a:lvl3pPr marL="0" marR="0" lvl="2" indent="0" algn="l" rtl="0">
              <a:spcBef>
                <a:spcPts val="0"/>
              </a:spcBef>
              <a:buSzPct val="100000"/>
              <a:buFont typeface="Arial"/>
              <a:buNone/>
              <a:defRPr sz="4400" b="1" i="0" u="none" strike="noStrike" cap="none">
                <a:latin typeface="Arial"/>
                <a:ea typeface="Arial"/>
                <a:cs typeface="Arial"/>
                <a:sym typeface="Arial"/>
              </a:defRPr>
            </a:lvl3pPr>
            <a:lvl4pPr marL="0" marR="0" lvl="3" indent="0" algn="l" rtl="0">
              <a:spcBef>
                <a:spcPts val="0"/>
              </a:spcBef>
              <a:buSzPct val="100000"/>
              <a:buFont typeface="Arial"/>
              <a:buNone/>
              <a:defRPr sz="4400" b="1" i="0" u="none" strike="noStrike" cap="none">
                <a:latin typeface="Arial"/>
                <a:ea typeface="Arial"/>
                <a:cs typeface="Arial"/>
                <a:sym typeface="Arial"/>
              </a:defRPr>
            </a:lvl4pPr>
            <a:lvl5pPr marL="0" marR="0" lvl="4" indent="0" algn="l" rtl="0">
              <a:spcBef>
                <a:spcPts val="0"/>
              </a:spcBef>
              <a:buSzPct val="100000"/>
              <a:buFont typeface="Arial"/>
              <a:buNone/>
              <a:defRPr sz="4400" b="1" i="0" u="none" strike="noStrike" cap="none">
                <a:latin typeface="Arial"/>
                <a:ea typeface="Arial"/>
                <a:cs typeface="Arial"/>
                <a:sym typeface="Arial"/>
              </a:defRPr>
            </a:lvl5pPr>
            <a:lvl6pPr marL="0" marR="0" lvl="5" indent="0" algn="l" rtl="0">
              <a:spcBef>
                <a:spcPts val="0"/>
              </a:spcBef>
              <a:buSzPct val="100000"/>
              <a:buFont typeface="Arial"/>
              <a:buNone/>
              <a:defRPr sz="4400" b="1" i="0" u="none" strike="noStrike" cap="none">
                <a:latin typeface="Arial"/>
                <a:ea typeface="Arial"/>
                <a:cs typeface="Arial"/>
                <a:sym typeface="Arial"/>
              </a:defRPr>
            </a:lvl6pPr>
            <a:lvl7pPr marL="0" marR="0" lvl="6" indent="0" algn="l" rtl="0">
              <a:spcBef>
                <a:spcPts val="0"/>
              </a:spcBef>
              <a:buSzPct val="100000"/>
              <a:buFont typeface="Arial"/>
              <a:buNone/>
              <a:defRPr sz="4400" b="1" i="0" u="none" strike="noStrike" cap="none">
                <a:latin typeface="Arial"/>
                <a:ea typeface="Arial"/>
                <a:cs typeface="Arial"/>
                <a:sym typeface="Arial"/>
              </a:defRPr>
            </a:lvl7pPr>
            <a:lvl8pPr marL="0" marR="0" lvl="7" indent="0" algn="l" rtl="0">
              <a:spcBef>
                <a:spcPts val="0"/>
              </a:spcBef>
              <a:buSzPct val="100000"/>
              <a:buFont typeface="Arial"/>
              <a:buNone/>
              <a:defRPr sz="4400" b="1" i="0" u="none" strike="noStrike" cap="none">
                <a:latin typeface="Arial"/>
                <a:ea typeface="Arial"/>
                <a:cs typeface="Arial"/>
                <a:sym typeface="Arial"/>
              </a:defRPr>
            </a:lvl8pPr>
            <a:lvl9pPr marL="0" marR="0" lvl="8" indent="0" algn="l" rtl="0">
              <a:spcBef>
                <a:spcPts val="0"/>
              </a:spcBef>
              <a:buSzPct val="100000"/>
              <a:buFont typeface="Arial"/>
              <a:buNone/>
              <a:defRPr sz="4400" b="1" i="0" u="none" strike="noStrike" cap="none">
                <a:latin typeface="Arial"/>
                <a:ea typeface="Arial"/>
                <a:cs typeface="Arial"/>
                <a:sym typeface="Arial"/>
              </a:defRPr>
            </a:lvl9pPr>
          </a:lstStyle>
          <a:p>
            <a:endParaRPr/>
          </a:p>
        </p:txBody>
      </p:sp>
      <p:pic>
        <p:nvPicPr>
          <p:cNvPr id="21" name="Shape 21"/>
          <p:cNvPicPr preferRelativeResize="0"/>
          <p:nvPr/>
        </p:nvPicPr>
        <p:blipFill rotWithShape="1">
          <a:blip r:embed="rId4">
            <a:alphaModFix/>
          </a:blip>
          <a:srcRect/>
          <a:stretch/>
        </p:blipFill>
        <p:spPr>
          <a:xfrm>
            <a:off x="861749" y="5770201"/>
            <a:ext cx="1872220" cy="396207"/>
          </a:xfrm>
          <a:prstGeom prst="rect">
            <a:avLst/>
          </a:prstGeom>
          <a:noFill/>
          <a:ln>
            <a:noFill/>
          </a:ln>
        </p:spPr>
      </p:pic>
      <p:sp>
        <p:nvSpPr>
          <p:cNvPr id="22" name="Shape 22"/>
          <p:cNvSpPr txBox="1"/>
          <p:nvPr/>
        </p:nvSpPr>
        <p:spPr>
          <a:xfrm>
            <a:off x="8112226" y="5889447"/>
            <a:ext cx="3936437" cy="262827"/>
          </a:xfrm>
          <a:prstGeom prst="rect">
            <a:avLst/>
          </a:prstGeom>
          <a:noFill/>
          <a:ln>
            <a:noFill/>
          </a:ln>
        </p:spPr>
        <p:txBody>
          <a:bodyPr wrap="square" lIns="42200" tIns="42200" rIns="42200" bIns="42200" anchor="t" anchorCtr="0">
            <a:noAutofit/>
          </a:bodyPr>
          <a:lstStyle/>
          <a:p>
            <a:pPr marL="0" marR="0" lvl="0" indent="-17589" algn="r" rtl="0">
              <a:lnSpc>
                <a:spcPct val="100000"/>
              </a:lnSpc>
              <a:spcBef>
                <a:spcPts val="0"/>
              </a:spcBef>
              <a:spcAft>
                <a:spcPts val="0"/>
              </a:spcAft>
              <a:buClr>
                <a:srgbClr val="000000"/>
              </a:buClr>
              <a:buSzPct val="25181"/>
              <a:buFont typeface="Arial"/>
              <a:buNone/>
            </a:pPr>
            <a:r>
              <a:rPr lang="nl-BE" sz="1108" b="0" i="0" u="none" strike="noStrike" cap="none">
                <a:solidFill>
                  <a:srgbClr val="000000"/>
                </a:solidFill>
                <a:latin typeface="Arial"/>
                <a:ea typeface="Arial"/>
                <a:cs typeface="Arial"/>
                <a:sym typeface="Arial"/>
              </a:rPr>
              <a:t>www.vlaanderen.be\informatievlaanderen</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e titel en tekst">
    <p:spTree>
      <p:nvGrpSpPr>
        <p:cNvPr id="1" name="Shape 92"/>
        <p:cNvGrpSpPr/>
        <p:nvPr/>
      </p:nvGrpSpPr>
      <p:grpSpPr>
        <a:xfrm>
          <a:off x="0" y="0"/>
          <a:ext cx="0" cy="0"/>
          <a:chOff x="0" y="0"/>
          <a:chExt cx="0" cy="0"/>
        </a:xfrm>
      </p:grpSpPr>
      <p:sp>
        <p:nvSpPr>
          <p:cNvPr id="93" name="Shape 93"/>
          <p:cNvSpPr txBox="1">
            <a:spLocks noGrp="1"/>
          </p:cNvSpPr>
          <p:nvPr>
            <p:ph type="title"/>
          </p:nvPr>
        </p:nvSpPr>
        <p:spPr>
          <a:xfrm rot="5400000">
            <a:off x="7133431" y="1956594"/>
            <a:ext cx="5811838" cy="2628900"/>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94" name="Shape 94"/>
          <p:cNvSpPr txBox="1">
            <a:spLocks noGrp="1"/>
          </p:cNvSpPr>
          <p:nvPr>
            <p:ph type="body" idx="1"/>
          </p:nvPr>
        </p:nvSpPr>
        <p:spPr>
          <a:xfrm rot="5400000">
            <a:off x="1799431" y="-596106"/>
            <a:ext cx="5811838" cy="7734300"/>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96" name="Shape 9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7" name="Shape 6">
            <a:extLst>
              <a:ext uri="{FF2B5EF4-FFF2-40B4-BE49-F238E27FC236}">
                <a16:creationId xmlns:a16="http://schemas.microsoft.com/office/drawing/2014/main" xmlns="" id="{8680A4C4-1532-454D-813C-2CE22E833659}"/>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2">
  <p:cSld name="1_Titel 2">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a:alphaModFix/>
          </a:blip>
          <a:srcRect/>
          <a:stretch/>
        </p:blipFill>
        <p:spPr>
          <a:xfrm>
            <a:off x="1406960" y="-21307"/>
            <a:ext cx="10785041" cy="5643663"/>
          </a:xfrm>
          <a:prstGeom prst="rect">
            <a:avLst/>
          </a:prstGeom>
          <a:noFill/>
          <a:ln>
            <a:noFill/>
          </a:ln>
        </p:spPr>
      </p:pic>
      <p:sp>
        <p:nvSpPr>
          <p:cNvPr id="17" name="Shape 17"/>
          <p:cNvSpPr/>
          <p:nvPr/>
        </p:nvSpPr>
        <p:spPr>
          <a:xfrm>
            <a:off x="2" y="-21305"/>
            <a:ext cx="8445500" cy="6879306"/>
          </a:xfrm>
          <a:custGeom>
            <a:avLst/>
            <a:gdLst/>
            <a:ahLst/>
            <a:cxnLst/>
            <a:rect l="0" t="0" r="0" b="0"/>
            <a:pathLst>
              <a:path w="120000" h="120000" extrusionOk="0">
                <a:moveTo>
                  <a:pt x="0" y="0"/>
                </a:moveTo>
                <a:lnTo>
                  <a:pt x="84527" y="0"/>
                </a:lnTo>
                <a:lnTo>
                  <a:pt x="120000" y="120000"/>
                </a:lnTo>
                <a:lnTo>
                  <a:pt x="188" y="120000"/>
                </a:lnTo>
                <a:lnTo>
                  <a:pt x="0" y="0"/>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Clr>
                <a:schemeClr val="dk1"/>
              </a:buClr>
              <a:buFont typeface="Calibri"/>
              <a:buNone/>
            </a:pPr>
            <a:endParaRPr sz="1662" b="0" i="0" u="none" strike="noStrike" cap="none">
              <a:solidFill>
                <a:schemeClr val="dk1"/>
              </a:solidFill>
              <a:latin typeface="Arial"/>
              <a:ea typeface="Arial"/>
              <a:cs typeface="Arial"/>
              <a:sym typeface="Arial"/>
            </a:endParaRPr>
          </a:p>
        </p:txBody>
      </p:sp>
      <p:pic>
        <p:nvPicPr>
          <p:cNvPr id="18" name="Shape 18"/>
          <p:cNvPicPr preferRelativeResize="0"/>
          <p:nvPr/>
        </p:nvPicPr>
        <p:blipFill rotWithShape="1">
          <a:blip r:embed="rId3">
            <a:alphaModFix/>
          </a:blip>
          <a:srcRect/>
          <a:stretch/>
        </p:blipFill>
        <p:spPr>
          <a:xfrm>
            <a:off x="861752" y="692695"/>
            <a:ext cx="2400000" cy="734484"/>
          </a:xfrm>
          <a:prstGeom prst="rect">
            <a:avLst/>
          </a:prstGeom>
          <a:noFill/>
          <a:ln>
            <a:noFill/>
          </a:ln>
        </p:spPr>
      </p:pic>
      <p:sp>
        <p:nvSpPr>
          <p:cNvPr id="19" name="Shape 19"/>
          <p:cNvSpPr txBox="1">
            <a:spLocks noGrp="1"/>
          </p:cNvSpPr>
          <p:nvPr>
            <p:ph type="subTitle" idx="1"/>
          </p:nvPr>
        </p:nvSpPr>
        <p:spPr>
          <a:xfrm>
            <a:off x="1266107" y="4509835"/>
            <a:ext cx="6270055" cy="1112524"/>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700"/>
              </a:spcBef>
              <a:spcAft>
                <a:spcPts val="0"/>
              </a:spcAft>
              <a:buClr>
                <a:schemeClr val="dk2"/>
              </a:buClr>
              <a:buSzPts val="2800"/>
              <a:buFont typeface="Arial"/>
              <a:buNone/>
              <a:defRPr sz="2215" b="0" i="0" u="none" strike="noStrike" cap="none">
                <a:solidFill>
                  <a:schemeClr val="dk2"/>
                </a:solidFill>
                <a:latin typeface="Arial"/>
                <a:ea typeface="Arial"/>
                <a:cs typeface="Arial"/>
                <a:sym typeface="Arial"/>
              </a:defRPr>
            </a:lvl1pPr>
            <a:lvl2pPr marL="422041" marR="0" lvl="1" indent="-2941" algn="ctr" rtl="0">
              <a:lnSpc>
                <a:spcPct val="90000"/>
              </a:lnSpc>
              <a:spcBef>
                <a:spcPts val="700"/>
              </a:spcBef>
              <a:spcAft>
                <a:spcPts val="0"/>
              </a:spcAft>
              <a:buClr>
                <a:schemeClr val="dk1"/>
              </a:buClr>
              <a:buSzPts val="2400"/>
              <a:buFont typeface="Arial"/>
              <a:buNone/>
              <a:defRPr sz="1845" b="0" i="0" u="none" strike="noStrike" cap="none">
                <a:solidFill>
                  <a:schemeClr val="dk1"/>
                </a:solidFill>
                <a:latin typeface="Arial"/>
                <a:ea typeface="Arial"/>
                <a:cs typeface="Arial"/>
                <a:sym typeface="Arial"/>
              </a:defRPr>
            </a:lvl2pPr>
            <a:lvl3pPr marL="844083" marR="0" lvl="2" indent="-5882" algn="ctr" rtl="0">
              <a:lnSpc>
                <a:spcPct val="90000"/>
              </a:lnSpc>
              <a:spcBef>
                <a:spcPts val="700"/>
              </a:spcBef>
              <a:spcAft>
                <a:spcPts val="0"/>
              </a:spcAft>
              <a:buClr>
                <a:schemeClr val="dk1"/>
              </a:buClr>
              <a:buSzPts val="2000"/>
              <a:buFont typeface="Arial"/>
              <a:buNone/>
              <a:defRPr sz="1662" b="0" i="0" u="none" strike="noStrike" cap="none">
                <a:solidFill>
                  <a:schemeClr val="dk1"/>
                </a:solidFill>
                <a:latin typeface="Arial"/>
                <a:ea typeface="Arial"/>
                <a:cs typeface="Arial"/>
                <a:sym typeface="Arial"/>
              </a:defRPr>
            </a:lvl3pPr>
            <a:lvl4pPr marL="1266124" marR="0" lvl="3" indent="-8823" algn="ctr" rtl="0">
              <a:lnSpc>
                <a:spcPct val="90000"/>
              </a:lnSpc>
              <a:spcBef>
                <a:spcPts val="700"/>
              </a:spcBef>
              <a:spcAft>
                <a:spcPts val="0"/>
              </a:spcAft>
              <a:buClr>
                <a:schemeClr val="dk1"/>
              </a:buClr>
              <a:buSzPts val="1800"/>
              <a:buFont typeface="Arial"/>
              <a:buNone/>
              <a:defRPr sz="1477" b="0" i="0" u="none" strike="noStrike" cap="none">
                <a:solidFill>
                  <a:schemeClr val="dk1"/>
                </a:solidFill>
                <a:latin typeface="Arial"/>
                <a:ea typeface="Arial"/>
                <a:cs typeface="Arial"/>
                <a:sym typeface="Arial"/>
              </a:defRPr>
            </a:lvl4pPr>
            <a:lvl5pPr marL="1688165" marR="0" lvl="4" indent="-11764" algn="ctr" rtl="0">
              <a:lnSpc>
                <a:spcPct val="90000"/>
              </a:lnSpc>
              <a:spcBef>
                <a:spcPts val="700"/>
              </a:spcBef>
              <a:spcAft>
                <a:spcPts val="0"/>
              </a:spcAft>
              <a:buClr>
                <a:schemeClr val="dk1"/>
              </a:buClr>
              <a:buSzPts val="1800"/>
              <a:buFont typeface="Arial"/>
              <a:buNone/>
              <a:defRPr sz="1477" b="0" i="0" u="none" strike="noStrike" cap="none">
                <a:solidFill>
                  <a:schemeClr val="dk1"/>
                </a:solidFill>
                <a:latin typeface="Arial"/>
                <a:ea typeface="Arial"/>
                <a:cs typeface="Arial"/>
                <a:sym typeface="Arial"/>
              </a:defRPr>
            </a:lvl5pPr>
            <a:lvl6pPr marL="2110207" marR="0" lvl="5" indent="-2007" algn="ctr" rtl="0">
              <a:lnSpc>
                <a:spcPct val="90000"/>
              </a:lnSpc>
              <a:spcBef>
                <a:spcPts val="700"/>
              </a:spcBef>
              <a:spcAft>
                <a:spcPts val="0"/>
              </a:spcAft>
              <a:buClr>
                <a:schemeClr val="dk1"/>
              </a:buClr>
              <a:buSzPts val="1800"/>
              <a:buFont typeface="Arial"/>
              <a:buNone/>
              <a:defRPr sz="1477" b="0" i="0" u="none" strike="noStrike" cap="none">
                <a:solidFill>
                  <a:schemeClr val="dk1"/>
                </a:solidFill>
                <a:latin typeface="Arial"/>
                <a:ea typeface="Arial"/>
                <a:cs typeface="Arial"/>
                <a:sym typeface="Arial"/>
              </a:defRPr>
            </a:lvl6pPr>
            <a:lvl7pPr marL="2532248" marR="0" lvl="6" indent="-4947" algn="ctr" rtl="0">
              <a:lnSpc>
                <a:spcPct val="90000"/>
              </a:lnSpc>
              <a:spcBef>
                <a:spcPts val="700"/>
              </a:spcBef>
              <a:spcAft>
                <a:spcPts val="0"/>
              </a:spcAft>
              <a:buClr>
                <a:schemeClr val="dk1"/>
              </a:buClr>
              <a:buSzPts val="1800"/>
              <a:buFont typeface="Arial"/>
              <a:buNone/>
              <a:defRPr sz="1477" b="0" i="0" u="none" strike="noStrike" cap="none">
                <a:solidFill>
                  <a:schemeClr val="dk1"/>
                </a:solidFill>
                <a:latin typeface="Arial"/>
                <a:ea typeface="Arial"/>
                <a:cs typeface="Arial"/>
                <a:sym typeface="Arial"/>
              </a:defRPr>
            </a:lvl7pPr>
            <a:lvl8pPr marL="2954289" marR="0" lvl="7" indent="-7889" algn="ctr" rtl="0">
              <a:lnSpc>
                <a:spcPct val="90000"/>
              </a:lnSpc>
              <a:spcBef>
                <a:spcPts val="700"/>
              </a:spcBef>
              <a:spcAft>
                <a:spcPts val="0"/>
              </a:spcAft>
              <a:buClr>
                <a:schemeClr val="dk1"/>
              </a:buClr>
              <a:buSzPts val="1800"/>
              <a:buFont typeface="Arial"/>
              <a:buNone/>
              <a:defRPr sz="1477" b="0" i="0" u="none" strike="noStrike" cap="none">
                <a:solidFill>
                  <a:schemeClr val="dk1"/>
                </a:solidFill>
                <a:latin typeface="Arial"/>
                <a:ea typeface="Arial"/>
                <a:cs typeface="Arial"/>
                <a:sym typeface="Arial"/>
              </a:defRPr>
            </a:lvl8pPr>
            <a:lvl9pPr marL="3376331" marR="0" lvl="8" indent="-10831" algn="ctr" rtl="0">
              <a:lnSpc>
                <a:spcPct val="90000"/>
              </a:lnSpc>
              <a:spcBef>
                <a:spcPts val="700"/>
              </a:spcBef>
              <a:spcAft>
                <a:spcPts val="0"/>
              </a:spcAft>
              <a:buClr>
                <a:schemeClr val="dk1"/>
              </a:buClr>
              <a:buSzPts val="1800"/>
              <a:buFont typeface="Arial"/>
              <a:buNone/>
              <a:defRPr sz="1477"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title"/>
          </p:nvPr>
        </p:nvSpPr>
        <p:spPr>
          <a:xfrm>
            <a:off x="1266105" y="1551753"/>
            <a:ext cx="5213936" cy="2794620"/>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1400"/>
              <a:buFont typeface="Arial"/>
              <a:buNone/>
              <a:defRPr sz="3323" b="1" i="0" u="none" strike="noStrike" cap="none">
                <a:solidFill>
                  <a:schemeClr val="dk1"/>
                </a:solidFill>
                <a:latin typeface="Arial"/>
                <a:ea typeface="Arial"/>
                <a:cs typeface="Arial"/>
                <a:sym typeface="Arial"/>
              </a:defRPr>
            </a:lvl1pPr>
            <a:lvl2pPr marL="0" marR="0" lvl="1" indent="0" algn="l" rtl="0">
              <a:spcBef>
                <a:spcPts val="0"/>
              </a:spcBef>
              <a:spcAft>
                <a:spcPts val="0"/>
              </a:spcAft>
              <a:buSzPts val="1400"/>
              <a:buFont typeface="Arial"/>
              <a:buNone/>
              <a:defRPr sz="4400" b="1" i="0" u="none" strike="noStrike" cap="none">
                <a:latin typeface="Arial"/>
                <a:ea typeface="Arial"/>
                <a:cs typeface="Arial"/>
                <a:sym typeface="Arial"/>
              </a:defRPr>
            </a:lvl2pPr>
            <a:lvl3pPr marL="0" marR="0" lvl="2" indent="0" algn="l" rtl="0">
              <a:spcBef>
                <a:spcPts val="0"/>
              </a:spcBef>
              <a:spcAft>
                <a:spcPts val="0"/>
              </a:spcAft>
              <a:buSzPts val="1400"/>
              <a:buFont typeface="Arial"/>
              <a:buNone/>
              <a:defRPr sz="4400" b="1" i="0" u="none" strike="noStrike" cap="none">
                <a:latin typeface="Arial"/>
                <a:ea typeface="Arial"/>
                <a:cs typeface="Arial"/>
                <a:sym typeface="Arial"/>
              </a:defRPr>
            </a:lvl3pPr>
            <a:lvl4pPr marL="0" marR="0" lvl="3" indent="0" algn="l" rtl="0">
              <a:spcBef>
                <a:spcPts val="0"/>
              </a:spcBef>
              <a:spcAft>
                <a:spcPts val="0"/>
              </a:spcAft>
              <a:buSzPts val="1400"/>
              <a:buFont typeface="Arial"/>
              <a:buNone/>
              <a:defRPr sz="4400" b="1" i="0" u="none" strike="noStrike" cap="none">
                <a:latin typeface="Arial"/>
                <a:ea typeface="Arial"/>
                <a:cs typeface="Arial"/>
                <a:sym typeface="Arial"/>
              </a:defRPr>
            </a:lvl4pPr>
            <a:lvl5pPr marL="0" marR="0" lvl="4" indent="0" algn="l" rtl="0">
              <a:spcBef>
                <a:spcPts val="0"/>
              </a:spcBef>
              <a:spcAft>
                <a:spcPts val="0"/>
              </a:spcAft>
              <a:buSzPts val="1400"/>
              <a:buFont typeface="Arial"/>
              <a:buNone/>
              <a:defRPr sz="4400" b="1" i="0" u="none" strike="noStrike" cap="none">
                <a:latin typeface="Arial"/>
                <a:ea typeface="Arial"/>
                <a:cs typeface="Arial"/>
                <a:sym typeface="Arial"/>
              </a:defRPr>
            </a:lvl5pPr>
            <a:lvl6pPr marL="0" marR="0" lvl="5" indent="0" algn="l" rtl="0">
              <a:spcBef>
                <a:spcPts val="0"/>
              </a:spcBef>
              <a:spcAft>
                <a:spcPts val="0"/>
              </a:spcAft>
              <a:buSzPts val="1400"/>
              <a:buFont typeface="Arial"/>
              <a:buNone/>
              <a:defRPr sz="4400" b="1" i="0" u="none" strike="noStrike" cap="none">
                <a:latin typeface="Arial"/>
                <a:ea typeface="Arial"/>
                <a:cs typeface="Arial"/>
                <a:sym typeface="Arial"/>
              </a:defRPr>
            </a:lvl6pPr>
            <a:lvl7pPr marL="0" marR="0" lvl="6" indent="0" algn="l" rtl="0">
              <a:spcBef>
                <a:spcPts val="0"/>
              </a:spcBef>
              <a:spcAft>
                <a:spcPts val="0"/>
              </a:spcAft>
              <a:buSzPts val="1400"/>
              <a:buFont typeface="Arial"/>
              <a:buNone/>
              <a:defRPr sz="4400" b="1" i="0" u="none" strike="noStrike" cap="none">
                <a:latin typeface="Arial"/>
                <a:ea typeface="Arial"/>
                <a:cs typeface="Arial"/>
                <a:sym typeface="Arial"/>
              </a:defRPr>
            </a:lvl7pPr>
            <a:lvl8pPr marL="0" marR="0" lvl="7" indent="0" algn="l" rtl="0">
              <a:spcBef>
                <a:spcPts val="0"/>
              </a:spcBef>
              <a:spcAft>
                <a:spcPts val="0"/>
              </a:spcAft>
              <a:buSzPts val="1400"/>
              <a:buFont typeface="Arial"/>
              <a:buNone/>
              <a:defRPr sz="4400" b="1" i="0" u="none" strike="noStrike" cap="none">
                <a:latin typeface="Arial"/>
                <a:ea typeface="Arial"/>
                <a:cs typeface="Arial"/>
                <a:sym typeface="Arial"/>
              </a:defRPr>
            </a:lvl8pPr>
            <a:lvl9pPr marL="0" marR="0" lvl="8" indent="0" algn="l" rtl="0">
              <a:spcBef>
                <a:spcPts val="0"/>
              </a:spcBef>
              <a:spcAft>
                <a:spcPts val="0"/>
              </a:spcAft>
              <a:buSzPts val="1400"/>
              <a:buFont typeface="Arial"/>
              <a:buNone/>
              <a:defRPr sz="4400" b="1" i="0" u="none" strike="noStrike" cap="none">
                <a:latin typeface="Arial"/>
                <a:ea typeface="Arial"/>
                <a:cs typeface="Arial"/>
                <a:sym typeface="Arial"/>
              </a:defRPr>
            </a:lvl9pPr>
          </a:lstStyle>
          <a:p>
            <a:endParaRPr/>
          </a:p>
        </p:txBody>
      </p:sp>
      <p:pic>
        <p:nvPicPr>
          <p:cNvPr id="21" name="Shape 21"/>
          <p:cNvPicPr preferRelativeResize="0"/>
          <p:nvPr/>
        </p:nvPicPr>
        <p:blipFill rotWithShape="1">
          <a:blip r:embed="rId4">
            <a:alphaModFix/>
          </a:blip>
          <a:srcRect/>
          <a:stretch/>
        </p:blipFill>
        <p:spPr>
          <a:xfrm>
            <a:off x="861749" y="5770201"/>
            <a:ext cx="1877571" cy="396240"/>
          </a:xfrm>
          <a:prstGeom prst="rect">
            <a:avLst/>
          </a:prstGeom>
          <a:noFill/>
          <a:ln>
            <a:noFill/>
          </a:ln>
        </p:spPr>
      </p:pic>
      <p:sp>
        <p:nvSpPr>
          <p:cNvPr id="22" name="Shape 22"/>
          <p:cNvSpPr txBox="1"/>
          <p:nvPr/>
        </p:nvSpPr>
        <p:spPr>
          <a:xfrm>
            <a:off x="8112226" y="5889447"/>
            <a:ext cx="3936437" cy="262827"/>
          </a:xfrm>
          <a:prstGeom prst="rect">
            <a:avLst/>
          </a:prstGeom>
          <a:noFill/>
          <a:ln>
            <a:noFill/>
          </a:ln>
        </p:spPr>
        <p:txBody>
          <a:bodyPr spcFirstLastPara="1" wrap="square" lIns="42200" tIns="42200" rIns="42200" bIns="42200" anchor="t" anchorCtr="0">
            <a:noAutofit/>
          </a:bodyPr>
          <a:lstStyle/>
          <a:p>
            <a:pPr marL="0" marR="0" lvl="0" indent="0" algn="r" rtl="0">
              <a:lnSpc>
                <a:spcPct val="100000"/>
              </a:lnSpc>
              <a:spcBef>
                <a:spcPts val="0"/>
              </a:spcBef>
              <a:spcAft>
                <a:spcPts val="0"/>
              </a:spcAft>
              <a:buClr>
                <a:srgbClr val="000000"/>
              </a:buClr>
              <a:buFont typeface="Arial"/>
              <a:buNone/>
            </a:pPr>
            <a:r>
              <a:rPr lang="nl-BE" sz="1108" b="0" i="0" u="none" strike="noStrike" cap="none">
                <a:solidFill>
                  <a:srgbClr val="000000"/>
                </a:solidFill>
                <a:latin typeface="Arial"/>
                <a:ea typeface="Arial"/>
                <a:cs typeface="Arial"/>
                <a:sym typeface="Arial"/>
              </a:rPr>
              <a:t>www.vlaanderen.be\informatievlaanderen</a:t>
            </a:r>
            <a:endParaRPr/>
          </a:p>
        </p:txBody>
      </p:sp>
    </p:spTree>
    <p:extLst>
      <p:ext uri="{BB962C8B-B14F-4D97-AF65-F5344CB8AC3E}">
        <p14:creationId xmlns:p14="http://schemas.microsoft.com/office/powerpoint/2010/main" val="2103553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el">
  <p:cSld name="Titel">
    <p:spTree>
      <p:nvGrpSpPr>
        <p:cNvPr id="1" name="Shape 31"/>
        <p:cNvGrpSpPr/>
        <p:nvPr/>
      </p:nvGrpSpPr>
      <p:grpSpPr>
        <a:xfrm>
          <a:off x="0" y="0"/>
          <a:ext cx="0" cy="0"/>
          <a:chOff x="0" y="0"/>
          <a:chExt cx="0" cy="0"/>
        </a:xfrm>
      </p:grpSpPr>
      <p:sp>
        <p:nvSpPr>
          <p:cNvPr id="32" name="Shape 32"/>
          <p:cNvSpPr/>
          <p:nvPr/>
        </p:nvSpPr>
        <p:spPr>
          <a:xfrm>
            <a:off x="3" y="0"/>
            <a:ext cx="11834738" cy="6858000"/>
          </a:xfrm>
          <a:custGeom>
            <a:avLst/>
            <a:gdLst/>
            <a:ahLst/>
            <a:cxnLst/>
            <a:rect l="0" t="0" r="0" b="0"/>
            <a:pathLst>
              <a:path w="21600" h="21600" extrusionOk="0">
                <a:moveTo>
                  <a:pt x="0" y="37"/>
                </a:moveTo>
                <a:lnTo>
                  <a:pt x="18835" y="0"/>
                </a:lnTo>
                <a:lnTo>
                  <a:pt x="21600" y="21600"/>
                </a:lnTo>
                <a:lnTo>
                  <a:pt x="33" y="21600"/>
                </a:lnTo>
                <a:lnTo>
                  <a:pt x="0" y="37"/>
                </a:lnTo>
                <a:close/>
              </a:path>
            </a:pathLst>
          </a:custGeom>
          <a:solidFill>
            <a:srgbClr val="FFFF00"/>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33" name="Shape 33"/>
          <p:cNvPicPr preferRelativeResize="0"/>
          <p:nvPr/>
        </p:nvPicPr>
        <p:blipFill rotWithShape="1">
          <a:blip r:embed="rId2">
            <a:alphaModFix/>
          </a:blip>
          <a:srcRect/>
          <a:stretch/>
        </p:blipFill>
        <p:spPr>
          <a:xfrm>
            <a:off x="861752" y="692695"/>
            <a:ext cx="2400001" cy="734484"/>
          </a:xfrm>
          <a:prstGeom prst="rect">
            <a:avLst/>
          </a:prstGeom>
          <a:noFill/>
          <a:ln>
            <a:noFill/>
          </a:ln>
        </p:spPr>
      </p:pic>
      <p:sp>
        <p:nvSpPr>
          <p:cNvPr id="34" name="Shape 34"/>
          <p:cNvSpPr txBox="1">
            <a:spLocks noGrp="1"/>
          </p:cNvSpPr>
          <p:nvPr>
            <p:ph type="subTitle" idx="1"/>
          </p:nvPr>
        </p:nvSpPr>
        <p:spPr>
          <a:xfrm>
            <a:off x="1266106" y="4509835"/>
            <a:ext cx="9150377" cy="1112525"/>
          </a:xfrm>
          <a:prstGeom prst="rect">
            <a:avLst/>
          </a:prstGeom>
          <a:noFill/>
          <a:ln>
            <a:noFill/>
          </a:ln>
        </p:spPr>
        <p:txBody>
          <a:bodyPr spcFirstLastPara="1" wrap="square" lIns="91425" tIns="91425" rIns="91425" bIns="91425" anchor="t" anchorCtr="0"/>
          <a:lstStyle>
            <a:lvl1pPr marR="0" lvl="0" algn="l" rtl="0">
              <a:lnSpc>
                <a:spcPct val="100000"/>
              </a:lnSpc>
              <a:spcBef>
                <a:spcPts val="700"/>
              </a:spcBef>
              <a:spcAft>
                <a:spcPts val="0"/>
              </a:spcAft>
              <a:buClr>
                <a:schemeClr val="accent1"/>
              </a:buClr>
              <a:buSzPts val="2400"/>
              <a:buFont typeface="Arial"/>
              <a:buNone/>
              <a:defRPr sz="2400" b="0" i="0" u="none" strike="noStrike" cap="none">
                <a:solidFill>
                  <a:schemeClr val="dk2"/>
                </a:solidFill>
                <a:latin typeface="Arial"/>
                <a:ea typeface="Arial"/>
                <a:cs typeface="Arial"/>
                <a:sym typeface="Arial"/>
              </a:defRPr>
            </a:lvl1pPr>
            <a:lvl2pPr marR="0" lvl="1" algn="ctr" rtl="0">
              <a:lnSpc>
                <a:spcPct val="100000"/>
              </a:lnSpc>
              <a:spcBef>
                <a:spcPts val="700"/>
              </a:spcBef>
              <a:spcAft>
                <a:spcPts val="0"/>
              </a:spcAft>
              <a:buClr>
                <a:schemeClr val="dk1"/>
              </a:buClr>
              <a:buSzPts val="2000"/>
              <a:buFont typeface="Noto Sans Symbols"/>
              <a:buNone/>
              <a:defRPr sz="2000" b="0" i="0" u="none" strike="noStrike" cap="none">
                <a:solidFill>
                  <a:schemeClr val="dk1"/>
                </a:solidFill>
                <a:latin typeface="Calibri"/>
                <a:ea typeface="Calibri"/>
                <a:cs typeface="Calibri"/>
                <a:sym typeface="Calibri"/>
              </a:defRPr>
            </a:lvl2pPr>
            <a:lvl3pPr marR="0" lvl="2" algn="ctr" rtl="0">
              <a:lnSpc>
                <a:spcPct val="100000"/>
              </a:lnSpc>
              <a:spcBef>
                <a:spcPts val="7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100000"/>
              </a:lnSpc>
              <a:spcBef>
                <a:spcPts val="700"/>
              </a:spcBef>
              <a:spcAft>
                <a:spcPts val="0"/>
              </a:spcAft>
              <a:buClr>
                <a:schemeClr val="dk1"/>
              </a:buClr>
              <a:buSzPts val="1600"/>
              <a:buFont typeface="Noto Sans Symbols"/>
              <a:buNone/>
              <a:defRPr sz="1600" b="0" i="0" u="none" strike="noStrike" cap="none">
                <a:solidFill>
                  <a:schemeClr val="dk1"/>
                </a:solidFill>
                <a:latin typeface="Calibri"/>
                <a:ea typeface="Calibri"/>
                <a:cs typeface="Calibri"/>
                <a:sym typeface="Calibri"/>
              </a:defRPr>
            </a:lvl4pPr>
            <a:lvl5pPr marR="0" lvl="4" algn="ctr" rtl="0">
              <a:lnSpc>
                <a:spcPct val="100000"/>
              </a:lnSpc>
              <a:spcBef>
                <a:spcPts val="7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title"/>
          </p:nvPr>
        </p:nvSpPr>
        <p:spPr>
          <a:xfrm>
            <a:off x="1266108" y="1551753"/>
            <a:ext cx="9150377" cy="2794621"/>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6" name="Shape 36"/>
          <p:cNvPicPr preferRelativeResize="0"/>
          <p:nvPr/>
        </p:nvPicPr>
        <p:blipFill rotWithShape="1">
          <a:blip r:embed="rId3">
            <a:alphaModFix/>
          </a:blip>
          <a:srcRect/>
          <a:stretch/>
        </p:blipFill>
        <p:spPr>
          <a:xfrm>
            <a:off x="861751" y="5770202"/>
            <a:ext cx="1877572" cy="396241"/>
          </a:xfrm>
          <a:prstGeom prst="rect">
            <a:avLst/>
          </a:prstGeom>
          <a:noFill/>
          <a:ln>
            <a:noFill/>
          </a:ln>
        </p:spPr>
      </p:pic>
      <p:sp>
        <p:nvSpPr>
          <p:cNvPr id="37" name="Shape 37"/>
          <p:cNvSpPr txBox="1"/>
          <p:nvPr/>
        </p:nvSpPr>
        <p:spPr>
          <a:xfrm>
            <a:off x="8112226" y="5889446"/>
            <a:ext cx="3936437" cy="276997"/>
          </a:xfrm>
          <a:prstGeom prst="rect">
            <a:avLst/>
          </a:prstGeom>
          <a:noFill/>
          <a:ln>
            <a:noFill/>
          </a:ln>
        </p:spPr>
        <p:txBody>
          <a:bodyPr spcFirstLastPara="1" wrap="square" lIns="45700" tIns="45700" rIns="45700"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nl-BE" sz="1200" b="0" i="0" u="none" strike="noStrike" cap="none">
                <a:solidFill>
                  <a:srgbClr val="000000"/>
                </a:solidFill>
                <a:latin typeface="Arial"/>
                <a:ea typeface="Arial"/>
                <a:cs typeface="Arial"/>
                <a:sym typeface="Arial"/>
              </a:rPr>
              <a:t>www.vlaanderen.be/informatievlaanderen</a:t>
            </a:r>
            <a:endParaRPr sz="1400"/>
          </a:p>
        </p:txBody>
      </p:sp>
    </p:spTree>
    <p:extLst>
      <p:ext uri="{BB962C8B-B14F-4D97-AF65-F5344CB8AC3E}">
        <p14:creationId xmlns:p14="http://schemas.microsoft.com/office/powerpoint/2010/main" val="1460710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Inhoud van twee">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pPr lvl="0">
              <a:defRPr sz="1800" b="0"/>
            </a:pPr>
            <a:r>
              <a:rPr sz="4400" b="1"/>
              <a:t>Titeltekst</a:t>
            </a:r>
          </a:p>
        </p:txBody>
      </p:sp>
      <p:sp>
        <p:nvSpPr>
          <p:cNvPr id="23" name="Shape 23"/>
          <p:cNvSpPr>
            <a:spLocks noGrp="1"/>
          </p:cNvSpPr>
          <p:nvPr>
            <p:ph type="body" idx="1"/>
          </p:nvPr>
        </p:nvSpPr>
        <p:spPr>
          <a:xfrm>
            <a:off x="609600" y="1600200"/>
            <a:ext cx="5384800" cy="525780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lvl="0">
              <a:defRPr sz="1800"/>
            </a:pPr>
            <a:r>
              <a:rPr sz="2800"/>
              <a:t>Hoofdtekst - niveau één</a:t>
            </a:r>
          </a:p>
          <a:p>
            <a:pPr lvl="1">
              <a:defRPr sz="1800"/>
            </a:pPr>
            <a:r>
              <a:rPr sz="2800"/>
              <a:t>Hoofdtekst - niveau twee</a:t>
            </a:r>
          </a:p>
          <a:p>
            <a:pPr lvl="2">
              <a:defRPr sz="1800"/>
            </a:pPr>
            <a:r>
              <a:rPr sz="2800"/>
              <a:t>Hoofdtekst - niveau drie</a:t>
            </a:r>
          </a:p>
          <a:p>
            <a:pPr lvl="3">
              <a:defRPr sz="1800"/>
            </a:pPr>
            <a:r>
              <a:rPr sz="2800"/>
              <a:t>Hoofdtekst - niveau vier</a:t>
            </a:r>
          </a:p>
          <a:p>
            <a:pPr lvl="4">
              <a:defRPr sz="1800"/>
            </a:pPr>
            <a:r>
              <a:rPr sz="2800"/>
              <a:t>Hoofdtekst - niveau vijf</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59464964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3" y="0"/>
            <a:ext cx="11834738"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56" name="image3.png"/>
          <p:cNvPicPr/>
          <p:nvPr/>
        </p:nvPicPr>
        <p:blipFill>
          <a:blip r:embed="rId2">
            <a:extLst/>
          </a:blip>
          <a:stretch>
            <a:fillRect/>
          </a:stretch>
        </p:blipFill>
        <p:spPr>
          <a:xfrm>
            <a:off x="861752" y="692695"/>
            <a:ext cx="2400001" cy="734484"/>
          </a:xfrm>
          <a:prstGeom prst="rect">
            <a:avLst/>
          </a:prstGeom>
          <a:ln w="12700">
            <a:miter lim="400000"/>
          </a:ln>
        </p:spPr>
      </p:pic>
      <p:sp>
        <p:nvSpPr>
          <p:cNvPr id="9" name="Subtitle 2"/>
          <p:cNvSpPr>
            <a:spLocks noGrp="1"/>
          </p:cNvSpPr>
          <p:nvPr>
            <p:ph type="subTitle" idx="1"/>
          </p:nvPr>
        </p:nvSpPr>
        <p:spPr>
          <a:xfrm>
            <a:off x="1266106" y="4509835"/>
            <a:ext cx="9150377"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0" name="Shape 7"/>
          <p:cNvSpPr>
            <a:spLocks noGrp="1"/>
          </p:cNvSpPr>
          <p:nvPr>
            <p:ph type="title"/>
          </p:nvPr>
        </p:nvSpPr>
        <p:spPr>
          <a:xfrm>
            <a:off x="1266108" y="1551753"/>
            <a:ext cx="9150377"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nl-NL" sz="3600" b="1"/>
              <a:t>Klik om de stijl te bewerken</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1751" y="5770202"/>
            <a:ext cx="1877572" cy="396241"/>
          </a:xfrm>
          <a:prstGeom prst="rect">
            <a:avLst/>
          </a:prstGeom>
        </p:spPr>
      </p:pic>
      <p:sp>
        <p:nvSpPr>
          <p:cNvPr id="16" name="TextBox 15"/>
          <p:cNvSpPr txBox="1"/>
          <p:nvPr userDrawn="1"/>
        </p:nvSpPr>
        <p:spPr>
          <a:xfrm>
            <a:off x="8112226" y="5889446"/>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2276564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06959" y="-21307"/>
            <a:ext cx="10785041" cy="5643664"/>
          </a:xfrm>
          <a:prstGeom prst="rect">
            <a:avLst/>
          </a:prstGeom>
        </p:spPr>
      </p:pic>
      <p:sp>
        <p:nvSpPr>
          <p:cNvPr id="15" name="Shape 108"/>
          <p:cNvSpPr/>
          <p:nvPr userDrawn="1"/>
        </p:nvSpPr>
        <p:spPr>
          <a:xfrm>
            <a:off x="2" y="-21306"/>
            <a:ext cx="8445500"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6" name="image3.png"/>
          <p:cNvPicPr/>
          <p:nvPr userDrawn="1"/>
        </p:nvPicPr>
        <p:blipFill>
          <a:blip r:embed="rId3">
            <a:extLst/>
          </a:blip>
          <a:stretch>
            <a:fillRect/>
          </a:stretch>
        </p:blipFill>
        <p:spPr>
          <a:xfrm>
            <a:off x="861752" y="692695"/>
            <a:ext cx="2400001" cy="734484"/>
          </a:xfrm>
          <a:prstGeom prst="rect">
            <a:avLst/>
          </a:prstGeom>
          <a:ln w="12700">
            <a:miter lim="400000"/>
          </a:ln>
        </p:spPr>
      </p:pic>
      <p:sp>
        <p:nvSpPr>
          <p:cNvPr id="10" name="Subtitle 2"/>
          <p:cNvSpPr>
            <a:spLocks noGrp="1"/>
          </p:cNvSpPr>
          <p:nvPr>
            <p:ph type="subTitle" idx="1"/>
          </p:nvPr>
        </p:nvSpPr>
        <p:spPr>
          <a:xfrm>
            <a:off x="1266108" y="4509835"/>
            <a:ext cx="6270054" cy="1112525"/>
          </a:xfrm>
        </p:spPr>
        <p:txBody>
          <a:bodyPr/>
          <a:lstStyle>
            <a:lvl1pPr marL="0" indent="0" algn="l">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12" name="Shape 7"/>
          <p:cNvSpPr>
            <a:spLocks noGrp="1"/>
          </p:cNvSpPr>
          <p:nvPr>
            <p:ph type="title"/>
          </p:nvPr>
        </p:nvSpPr>
        <p:spPr>
          <a:xfrm>
            <a:off x="1266106" y="1551753"/>
            <a:ext cx="5213937"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nl-NL" sz="3600" b="1"/>
              <a:t>Klik om de stijl te bewerken</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1751" y="5770202"/>
            <a:ext cx="1877572" cy="396241"/>
          </a:xfrm>
          <a:prstGeom prst="rect">
            <a:avLst/>
          </a:prstGeom>
        </p:spPr>
      </p:pic>
      <p:sp>
        <p:nvSpPr>
          <p:cNvPr id="17" name="TextBox 16"/>
          <p:cNvSpPr txBox="1"/>
          <p:nvPr userDrawn="1"/>
        </p:nvSpPr>
        <p:spPr>
          <a:xfrm>
            <a:off x="8112226" y="5889446"/>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38285721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372" y="1"/>
            <a:ext cx="11760628"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1751" y="5770202"/>
            <a:ext cx="1877572" cy="396241"/>
          </a:xfrm>
          <a:prstGeom prst="rect">
            <a:avLst/>
          </a:prstGeom>
        </p:spPr>
      </p:pic>
      <p:sp>
        <p:nvSpPr>
          <p:cNvPr id="12" name="Shape 7"/>
          <p:cNvSpPr>
            <a:spLocks noGrp="1"/>
          </p:cNvSpPr>
          <p:nvPr>
            <p:ph type="title"/>
          </p:nvPr>
        </p:nvSpPr>
        <p:spPr>
          <a:xfrm>
            <a:off x="1266107" y="1551753"/>
            <a:ext cx="91440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nl-NL" sz="3600" b="1"/>
              <a:t>Klik om de stijl te bewerken</a:t>
            </a:r>
            <a:endParaRPr sz="3600" b="1" dirty="0"/>
          </a:p>
        </p:txBody>
      </p:sp>
      <p:sp>
        <p:nvSpPr>
          <p:cNvPr id="13" name="Shape 2"/>
          <p:cNvSpPr/>
          <p:nvPr userDrawn="1"/>
        </p:nvSpPr>
        <p:spPr>
          <a:xfrm>
            <a:off x="1" y="0"/>
            <a:ext cx="431371"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1749" y="687274"/>
            <a:ext cx="2400000" cy="701014"/>
          </a:xfrm>
          <a:prstGeom prst="rect">
            <a:avLst/>
          </a:prstGeom>
        </p:spPr>
      </p:pic>
      <p:sp>
        <p:nvSpPr>
          <p:cNvPr id="14" name="TextBox 13"/>
          <p:cNvSpPr txBox="1"/>
          <p:nvPr userDrawn="1"/>
        </p:nvSpPr>
        <p:spPr>
          <a:xfrm>
            <a:off x="8112226" y="5889446"/>
            <a:ext cx="3936437"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kumimoji="0" lang="nl-BE" sz="1200" b="0" i="0" u="none" strike="noStrike" cap="none" spc="0" normalizeH="0" baseline="0" dirty="0">
                <a:ln>
                  <a:noFill/>
                </a:ln>
                <a:solidFill>
                  <a:srgbClr val="000000"/>
                </a:solidFill>
                <a:effectLst/>
                <a:uFillTx/>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1266108" y="4509835"/>
            <a:ext cx="9144001" cy="948859"/>
          </a:xfrm>
          <a:noFill/>
        </p:spPr>
        <p:txBody>
          <a:bodyPr/>
          <a:lstStyle>
            <a:lvl1pPr marL="0" indent="0" algn="l">
              <a:buNone/>
              <a:defRPr sz="2400">
                <a:solidFill>
                  <a:schemeClr val="bg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Tree>
    <p:extLst>
      <p:ext uri="{BB962C8B-B14F-4D97-AF65-F5344CB8AC3E}">
        <p14:creationId xmlns:p14="http://schemas.microsoft.com/office/powerpoint/2010/main" val="1801806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1199458" y="2002535"/>
            <a:ext cx="103632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nl-NL" sz="3600" b="1"/>
              <a:t>Klik om de stijl te bewerken</a:t>
            </a:r>
            <a:endParaRPr sz="3600" b="1" dirty="0"/>
          </a:p>
        </p:txBody>
      </p:sp>
      <p:sp>
        <p:nvSpPr>
          <p:cNvPr id="4" name="Subtitle 2"/>
          <p:cNvSpPr>
            <a:spLocks noGrp="1"/>
          </p:cNvSpPr>
          <p:nvPr>
            <p:ph type="subTitle" idx="1"/>
          </p:nvPr>
        </p:nvSpPr>
        <p:spPr>
          <a:xfrm>
            <a:off x="2418656" y="4941168"/>
            <a:ext cx="91440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Tree>
    <p:extLst>
      <p:ext uri="{BB962C8B-B14F-4D97-AF65-F5344CB8AC3E}">
        <p14:creationId xmlns:p14="http://schemas.microsoft.com/office/powerpoint/2010/main" val="38334924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431370" y="-1"/>
            <a:ext cx="11760630" cy="6858001"/>
          </a:xfrm>
          <a:prstGeom prst="rect">
            <a:avLst/>
          </a:prstGeom>
          <a:ln w="12700">
            <a:miter lim="400000"/>
          </a:ln>
        </p:spPr>
      </p:pic>
      <p:sp>
        <p:nvSpPr>
          <p:cNvPr id="5" name="Subtitle 2"/>
          <p:cNvSpPr>
            <a:spLocks noGrp="1"/>
          </p:cNvSpPr>
          <p:nvPr>
            <p:ph type="subTitle" idx="1"/>
          </p:nvPr>
        </p:nvSpPr>
        <p:spPr>
          <a:xfrm>
            <a:off x="2418656" y="4941168"/>
            <a:ext cx="9144000" cy="1655762"/>
          </a:xfrm>
        </p:spPr>
        <p:txBody>
          <a:bodyPr/>
          <a:lstStyle>
            <a:lvl1pPr marL="0" indent="0" algn="r">
              <a:buNone/>
              <a:defRPr sz="2400">
                <a:solidFill>
                  <a:schemeClr val="tx2"/>
                </a:solidFill>
                <a:latin typeface="FlandersArtSans-Regular"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en-US" dirty="0"/>
          </a:p>
        </p:txBody>
      </p:sp>
      <p:sp>
        <p:nvSpPr>
          <p:cNvPr id="6" name="Shape 7"/>
          <p:cNvSpPr>
            <a:spLocks noGrp="1"/>
          </p:cNvSpPr>
          <p:nvPr>
            <p:ph type="title"/>
          </p:nvPr>
        </p:nvSpPr>
        <p:spPr>
          <a:xfrm>
            <a:off x="1199458" y="2002535"/>
            <a:ext cx="103632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nl-NL" sz="3600" b="1"/>
              <a:t>Klik om de stijl te bewerken</a:t>
            </a:r>
            <a:endParaRPr sz="3600" b="1" dirty="0"/>
          </a:p>
        </p:txBody>
      </p:sp>
    </p:spTree>
    <p:extLst>
      <p:ext uri="{BB962C8B-B14F-4D97-AF65-F5344CB8AC3E}">
        <p14:creationId xmlns:p14="http://schemas.microsoft.com/office/powerpoint/2010/main" val="1396311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11"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2"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3"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38119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25" name="Shape 25"/>
          <p:cNvSpPr txBox="1">
            <a:spLocks noGrp="1"/>
          </p:cNvSpPr>
          <p:nvPr>
            <p:ph type="body" idx="1"/>
          </p:nvPr>
        </p:nvSpPr>
        <p:spPr>
          <a:xfrm>
            <a:off x="838200" y="1825625"/>
            <a:ext cx="10515600" cy="4351200"/>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7" name="Shape 6">
            <a:extLst>
              <a:ext uri="{FF2B5EF4-FFF2-40B4-BE49-F238E27FC236}">
                <a16:creationId xmlns:a16="http://schemas.microsoft.com/office/drawing/2014/main" xmlns="" id="{EF4F5A36-E93D-4DA4-B06B-8B249F55C343}"/>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838201" y="1482215"/>
            <a:ext cx="5149646"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
        <p:nvSpPr>
          <p:cNvPr id="18" name="Content Placeholder 2"/>
          <p:cNvSpPr>
            <a:spLocks noGrp="1"/>
          </p:cNvSpPr>
          <p:nvPr>
            <p:ph sz="quarter" idx="11"/>
          </p:nvPr>
        </p:nvSpPr>
        <p:spPr>
          <a:xfrm>
            <a:off x="6204155" y="1482215"/>
            <a:ext cx="5149646" cy="4992328"/>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598374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9"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1"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2"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359813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9"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0"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3824434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815414" y="365129"/>
            <a:ext cx="3721630" cy="1325563"/>
          </a:xfrm>
          <a:prstGeom prst="rect">
            <a:avLst/>
          </a:prstGeom>
        </p:spPr>
        <p:txBody>
          <a:bodyPr vert="horz" lIns="91440" tIns="45720" rIns="91440" bIns="45720" rtlCol="0" anchor="t">
            <a:normAutofit/>
          </a:bodyPr>
          <a:lstStyle>
            <a:lvl1pPr>
              <a:defRPr sz="2400">
                <a:latin typeface="FlandersArtSans-Bold" panose="00000800000000000000" pitchFamily="2" charset="0"/>
              </a:defRPr>
            </a:lvl1pPr>
          </a:lstStyle>
          <a:p>
            <a:r>
              <a:rPr lang="nl-NL"/>
              <a:t>Klik om de stijl te bewerken</a:t>
            </a:r>
            <a:endParaRPr lang="nl-BE" dirty="0"/>
          </a:p>
        </p:txBody>
      </p:sp>
      <p:sp>
        <p:nvSpPr>
          <p:cNvPr id="7" name="Shape 40"/>
          <p:cNvSpPr>
            <a:spLocks noGrp="1"/>
          </p:cNvSpPr>
          <p:nvPr>
            <p:ph type="body" idx="1"/>
          </p:nvPr>
        </p:nvSpPr>
        <p:spPr>
          <a:xfrm>
            <a:off x="815414" y="5892602"/>
            <a:ext cx="3721630"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nl-NL" sz="1400"/>
              <a:t>Tekststijl van het model bewerken</a:t>
            </a:r>
          </a:p>
        </p:txBody>
      </p:sp>
      <p:sp>
        <p:nvSpPr>
          <p:cNvPr id="10" name="Content Placeholder 2"/>
          <p:cNvSpPr>
            <a:spLocks noGrp="1"/>
          </p:cNvSpPr>
          <p:nvPr>
            <p:ph sz="quarter" idx="10"/>
          </p:nvPr>
        </p:nvSpPr>
        <p:spPr>
          <a:xfrm>
            <a:off x="4729317" y="365126"/>
            <a:ext cx="6624484" cy="6109416"/>
          </a:xfrm>
        </p:spPr>
        <p:txBody>
          <a:bodyPr/>
          <a:lstStyle>
            <a:lvl1pPr marL="342900" marR="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771" marR="0" indent="-326571"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9200" marR="0" indent="-3048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360" marR="0" indent="-365760" defTabSz="91440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560" marR="0" indent="-36576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4269052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763045" y="5817249"/>
            <a:ext cx="8570660"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lvl="0">
              <a:defRPr sz="1800"/>
            </a:pPr>
            <a:r>
              <a:rPr lang="nl-NL" sz="1400"/>
              <a:t>Tekststijl van het model bewerken</a:t>
            </a:r>
          </a:p>
        </p:txBody>
      </p:sp>
      <p:sp>
        <p:nvSpPr>
          <p:cNvPr id="3" name="Picture Placeholder 2"/>
          <p:cNvSpPr>
            <a:spLocks noGrp="1"/>
          </p:cNvSpPr>
          <p:nvPr>
            <p:ph type="pic" sz="quarter" idx="10"/>
          </p:nvPr>
        </p:nvSpPr>
        <p:spPr>
          <a:xfrm>
            <a:off x="1763042" y="1499129"/>
            <a:ext cx="8570661" cy="4168466"/>
          </a:xfrm>
        </p:spPr>
        <p:txBody>
          <a:bodyPr/>
          <a:lstStyle>
            <a:lvl1pPr marL="0" indent="0">
              <a:buNone/>
              <a:defRPr>
                <a:latin typeface="FlandersArtSans-Regular" panose="00000500000000000000" pitchFamily="2" charset="0"/>
              </a:defRPr>
            </a:lvl1pPr>
          </a:lstStyle>
          <a:p>
            <a:r>
              <a:rPr lang="nl-NL"/>
              <a:t>Klik op het pictogram als u een afbeelding wilt toevoegen</a:t>
            </a:r>
            <a:endParaRPr lang="nl-BE" dirty="0"/>
          </a:p>
        </p:txBody>
      </p:sp>
      <p:sp>
        <p:nvSpPr>
          <p:cNvPr id="11"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12"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3"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4"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295479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ekop">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831850" y="1709738"/>
            <a:ext cx="10515600" cy="2852737"/>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43" name="Shape 43"/>
          <p:cNvSpPr txBox="1">
            <a:spLocks noGrp="1"/>
          </p:cNvSpPr>
          <p:nvPr>
            <p:ph type="body" idx="1"/>
          </p:nvPr>
        </p:nvSpPr>
        <p:spPr>
          <a:xfrm>
            <a:off x="831850" y="4589463"/>
            <a:ext cx="10515600" cy="1500187"/>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rgbClr val="888888"/>
              </a:buClr>
              <a:buSzPct val="100000"/>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spcAft>
                <a:spcPts val="0"/>
              </a:spcAft>
              <a:buClr>
                <a:srgbClr val="888888"/>
              </a:buClr>
              <a:buSzPct val="100000"/>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spcAft>
                <a:spcPts val="0"/>
              </a:spcAft>
              <a:buClr>
                <a:srgbClr val="888888"/>
              </a:buClr>
              <a:buSzPct val="100000"/>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44" name="Shape 44"/>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45" name="Shape 4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7" name="Shape 6">
            <a:extLst>
              <a:ext uri="{FF2B5EF4-FFF2-40B4-BE49-F238E27FC236}">
                <a16:creationId xmlns:a16="http://schemas.microsoft.com/office/drawing/2014/main" xmlns="" id="{7CF506C3-B31E-4034-892E-6D91F0F9BD14}"/>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Inhoud van twee">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49" name="Shape 49"/>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8" name="Shape 6">
            <a:extLst>
              <a:ext uri="{FF2B5EF4-FFF2-40B4-BE49-F238E27FC236}">
                <a16:creationId xmlns:a16="http://schemas.microsoft.com/office/drawing/2014/main" xmlns="" id="{7797265A-25BB-4D2F-B039-11E492C25F8B}"/>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Vergelijkin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8"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56" name="Shape 56"/>
          <p:cNvSpPr txBox="1">
            <a:spLocks noGrp="1"/>
          </p:cNvSpPr>
          <p:nvPr>
            <p:ph type="body" idx="1"/>
          </p:nvPr>
        </p:nvSpPr>
        <p:spPr>
          <a:xfrm>
            <a:off x="839788" y="1681163"/>
            <a:ext cx="5157787"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spcAft>
                <a:spcPts val="0"/>
              </a:spcAft>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8" y="2505075"/>
            <a:ext cx="5157787" cy="368458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3"/>
          </p:nvPr>
        </p:nvSpPr>
        <p:spPr>
          <a:xfrm>
            <a:off x="6172200" y="1681163"/>
            <a:ext cx="5183188"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spcAft>
                <a:spcPts val="0"/>
              </a:spcAft>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body" idx="4"/>
          </p:nvPr>
        </p:nvSpPr>
        <p:spPr>
          <a:xfrm>
            <a:off x="6172200" y="2505075"/>
            <a:ext cx="5183188" cy="368458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61" name="Shape 6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10" name="Shape 6">
            <a:extLst>
              <a:ext uri="{FF2B5EF4-FFF2-40B4-BE49-F238E27FC236}">
                <a16:creationId xmlns:a16="http://schemas.microsoft.com/office/drawing/2014/main" xmlns="" id="{9CD60855-794D-461A-9E52-631335ADE4F1}"/>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Leeg">
    <p:spTree>
      <p:nvGrpSpPr>
        <p:cNvPr id="1" name="Shape 68"/>
        <p:cNvGrpSpPr/>
        <p:nvPr/>
      </p:nvGrpSpPr>
      <p:grpSpPr>
        <a:xfrm>
          <a:off x="0" y="0"/>
          <a:ext cx="0" cy="0"/>
          <a:chOff x="0" y="0"/>
          <a:chExt cx="0" cy="0"/>
        </a:xfrm>
      </p:grpSpPr>
      <p:sp>
        <p:nvSpPr>
          <p:cNvPr id="69" name="Shape 69"/>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5" name="Shape 6">
            <a:extLst>
              <a:ext uri="{FF2B5EF4-FFF2-40B4-BE49-F238E27FC236}">
                <a16:creationId xmlns:a16="http://schemas.microsoft.com/office/drawing/2014/main" xmlns="" id="{EF61DC89-29A7-48F8-9BD4-6DC4FE52D79D}"/>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Inhoud met bijschrif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74" name="Shape 74"/>
          <p:cNvSpPr txBox="1">
            <a:spLocks noGrp="1"/>
          </p:cNvSpPr>
          <p:nvPr>
            <p:ph type="body" idx="1"/>
          </p:nvPr>
        </p:nvSpPr>
        <p:spPr>
          <a:xfrm>
            <a:off x="5183188" y="987425"/>
            <a:ext cx="6172200" cy="4873625"/>
          </a:xfrm>
          <a:prstGeom prst="rect">
            <a:avLst/>
          </a:prstGeom>
          <a:noFill/>
          <a:ln>
            <a:noFill/>
          </a:ln>
        </p:spPr>
        <p:txBody>
          <a:bodyPr wrap="square" lIns="91425" tIns="91425" rIns="91425" bIns="91425" anchor="t" anchorCtr="0"/>
          <a:lstStyle>
            <a:lvl1pPr marL="228600" marR="0" lvl="0" indent="177800" algn="l" rtl="0">
              <a:lnSpc>
                <a:spcPct val="90000"/>
              </a:lnSpc>
              <a:spcBef>
                <a:spcPts val="100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127000" algn="l" rtl="0">
              <a:lnSpc>
                <a:spcPct val="90000"/>
              </a:lnSpc>
              <a:spcBef>
                <a:spcPts val="5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body" idx="2"/>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77" name="Shape 77"/>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8" name="Shape 6">
            <a:extLst>
              <a:ext uri="{FF2B5EF4-FFF2-40B4-BE49-F238E27FC236}">
                <a16:creationId xmlns:a16="http://schemas.microsoft.com/office/drawing/2014/main" xmlns="" id="{7A740C47-F539-47EA-B82C-E2B56F5F9230}"/>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Afbeelding met bijschrif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spcAft>
                <a:spcPts val="0"/>
              </a:spcAft>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81" name="Shape 81"/>
          <p:cNvSpPr>
            <a:spLocks noGrp="1"/>
          </p:cNvSpPr>
          <p:nvPr>
            <p:ph type="pic" idx="2"/>
          </p:nvPr>
        </p:nvSpPr>
        <p:spPr>
          <a:xfrm>
            <a:off x="5183188" y="987425"/>
            <a:ext cx="6172200" cy="4873625"/>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dk1"/>
              </a:buClr>
              <a:buSzPct val="1000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ct val="1000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ct val="1000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ct val="100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body" idx="1"/>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spcAft>
                <a:spcPts val="0"/>
              </a:spcAft>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spcAft>
                <a:spcPts val="0"/>
              </a:spcAft>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spcAft>
                <a:spcPts val="0"/>
              </a:spcAft>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spcAft>
                <a:spcPts val="0"/>
              </a:spcAft>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84" name="Shape 84"/>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8" name="Shape 6">
            <a:extLst>
              <a:ext uri="{FF2B5EF4-FFF2-40B4-BE49-F238E27FC236}">
                <a16:creationId xmlns:a16="http://schemas.microsoft.com/office/drawing/2014/main" xmlns="" id="{70B5859F-68B2-4C76-8CA4-68D291BCE10B}"/>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el en verticale tekst">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88" name="Shape 88"/>
          <p:cNvSpPr txBox="1">
            <a:spLocks noGrp="1"/>
          </p:cNvSpPr>
          <p:nvPr>
            <p:ph type="body" idx="1"/>
          </p:nvPr>
        </p:nvSpPr>
        <p:spPr>
          <a:xfrm rot="5400000">
            <a:off x="3920331" y="-1256506"/>
            <a:ext cx="4351338" cy="10515600"/>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90" name="Shape 90"/>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
        <p:nvSpPr>
          <p:cNvPr id="7" name="Shape 6">
            <a:extLst>
              <a:ext uri="{FF2B5EF4-FFF2-40B4-BE49-F238E27FC236}">
                <a16:creationId xmlns:a16="http://schemas.microsoft.com/office/drawing/2014/main" xmlns="" id="{F00683C3-4F90-4572-B280-18DC8FA7D274}"/>
              </a:ext>
            </a:extLst>
          </p:cNvPr>
          <p:cNvSpPr/>
          <p:nvPr userDrawn="1"/>
        </p:nvSpPr>
        <p:spPr>
          <a:xfrm>
            <a:off x="0" y="0"/>
            <a:ext cx="323528" cy="6858000"/>
          </a:xfrm>
          <a:prstGeom prst="rect">
            <a:avLst/>
          </a:prstGeom>
          <a:solidFill>
            <a:srgbClr val="FFFF00"/>
          </a:solidFill>
          <a:ln>
            <a:noFill/>
          </a:ln>
        </p:spPr>
        <p:txBody>
          <a:bodyPr wrap="square"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127000" algn="l" rtl="0">
              <a:lnSpc>
                <a:spcPct val="90000"/>
              </a:lnSpc>
              <a:spcBef>
                <a:spcPts val="100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25400" algn="l" rtl="0">
              <a:lnSpc>
                <a:spcPct val="90000"/>
              </a:lnSpc>
              <a:spcBef>
                <a:spcPts val="5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90000"/>
              </a:lnSpc>
              <a:spcBef>
                <a:spcPts val="5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r>
              <a:rPr lang="en-US"/>
              <a:t>TS4 – OSLO² en Open Data</a:t>
            </a:r>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888888"/>
              </a:buClr>
              <a:buSzPct val="1000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a:solidFill>
                  <a:srgbClr val="888888"/>
                </a:solidFill>
                <a:latin typeface="Calibri"/>
                <a:ea typeface="Calibri"/>
                <a:cs typeface="Calibri"/>
                <a:sym typeface="Calibri"/>
              </a:rPr>
              <a:t>‹#›</a:t>
            </a:fld>
            <a:endParaRPr lang="nl-BE"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75" r:id="rId11"/>
    <p:sldLayoutId id="2147483677" r:id="rId12"/>
    <p:sldLayoutId id="214748367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1" y="1482215"/>
            <a:ext cx="10515600" cy="4992328"/>
          </a:xfrm>
          <a:prstGeom prst="rect">
            <a:avLst/>
          </a:prstGeom>
        </p:spPr>
        <p:txBody>
          <a:bodyPr vert="horz" lIns="91440" tIns="45720" rIns="91440" bIns="45720" rtlCol="0">
            <a:normAutofit/>
          </a:bodyPr>
          <a:lstStyle/>
          <a:p>
            <a:pPr marL="342900" marR="0" lvl="0"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Tekststijl van het model bewerken</a:t>
            </a:r>
          </a:p>
          <a:p>
            <a:pPr marL="342900" marR="0" lvl="1"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Tweede niveau</a:t>
            </a:r>
          </a:p>
          <a:p>
            <a:pPr marL="342900" marR="0" lvl="2"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Derde niveau</a:t>
            </a:r>
          </a:p>
          <a:p>
            <a:pPr marL="342900" marR="0" lvl="3"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Vierde niveau</a:t>
            </a:r>
          </a:p>
          <a:p>
            <a:pPr marL="342900" marR="0" lvl="4" indent="-342900" defTabSz="91440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nl-NL"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Vijfde niveau</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1" y="0"/>
            <a:ext cx="431371" cy="6858000"/>
          </a:xfrm>
          <a:prstGeom prst="rect">
            <a:avLst/>
          </a:prstGeom>
          <a:solidFill>
            <a:srgbClr val="FFFF00"/>
          </a:solidFill>
          <a:ln w="12700">
            <a:miter lim="400000"/>
          </a:ln>
        </p:spPr>
        <p:txBody>
          <a:bodyPr lIns="0" tIns="0" rIns="0" bIns="0" anchor="ctr"/>
          <a:lstStyle/>
          <a:p>
            <a:pPr lvl="0" algn="ctr">
              <a:defRPr>
                <a:solidFill>
                  <a:srgbClr val="FFFFFF"/>
                </a:solidFill>
              </a:defRPr>
            </a:pPr>
            <a:endParaRPr sz="1800"/>
          </a:p>
        </p:txBody>
      </p:sp>
      <p:sp>
        <p:nvSpPr>
          <p:cNvPr id="8" name="Title Placeholder 7"/>
          <p:cNvSpPr>
            <a:spLocks noGrp="1"/>
          </p:cNvSpPr>
          <p:nvPr>
            <p:ph type="title"/>
          </p:nvPr>
        </p:nvSpPr>
        <p:spPr>
          <a:xfrm>
            <a:off x="838201" y="365126"/>
            <a:ext cx="10515600" cy="984352"/>
          </a:xfrm>
          <a:prstGeom prst="rect">
            <a:avLst/>
          </a:prstGeom>
        </p:spPr>
        <p:txBody>
          <a:bodyPr vert="horz" lIns="91440" tIns="45720" rIns="91440" bIns="45720" rtlCol="0" anchor="t">
            <a:normAutofit/>
          </a:bodyPr>
          <a:lstStyle/>
          <a:p>
            <a:r>
              <a:rPr lang="nl-NL"/>
              <a:t>Klik om de stijl te bewerken</a:t>
            </a:r>
            <a:endParaRPr lang="nl-BE" dirty="0"/>
          </a:p>
        </p:txBody>
      </p:sp>
      <p:sp>
        <p:nvSpPr>
          <p:cNvPr id="9" name="Footer Placeholder 6"/>
          <p:cNvSpPr>
            <a:spLocks noGrp="1"/>
          </p:cNvSpPr>
          <p:nvPr>
            <p:ph type="ftr" sz="quarter" idx="3"/>
          </p:nvPr>
        </p:nvSpPr>
        <p:spPr>
          <a:xfrm>
            <a:off x="591570" y="6605192"/>
            <a:ext cx="7488000" cy="176928"/>
          </a:xfrm>
          <a:prstGeom prst="rect">
            <a:avLst/>
          </a:prstGeom>
        </p:spPr>
        <p:txBody>
          <a:bodyPr vert="horz" lIns="91440" tIns="45720" rIns="91440" bIns="45720" rtlCol="0" anchor="ctr"/>
          <a:lstStyle>
            <a:lvl1pPr algn="l">
              <a:defRPr sz="1100" b="0">
                <a:solidFill>
                  <a:schemeClr val="tx2"/>
                </a:solidFill>
                <a:latin typeface="FlandersArtSans-Bold" panose="00000800000000000000" pitchFamily="2" charset="0"/>
              </a:defRPr>
            </a:lvl1pPr>
          </a:lstStyle>
          <a:p>
            <a:endParaRPr lang="nl-BE" dirty="0"/>
          </a:p>
        </p:txBody>
      </p:sp>
      <p:sp>
        <p:nvSpPr>
          <p:cNvPr id="10" name="Shape 5"/>
          <p:cNvSpPr>
            <a:spLocks noGrp="1"/>
          </p:cNvSpPr>
          <p:nvPr>
            <p:ph type="sldNum" sz="quarter" idx="4"/>
          </p:nvPr>
        </p:nvSpPr>
        <p:spPr>
          <a:xfrm>
            <a:off x="10694403" y="6558837"/>
            <a:ext cx="909919" cy="261610"/>
          </a:xfrm>
          <a:prstGeom prst="rect">
            <a:avLst/>
          </a:prstGeom>
          <a:ln w="12700">
            <a:miter lim="400000"/>
          </a:ln>
        </p:spPr>
        <p:txBody>
          <a:bodyPr wrap="square" lIns="45719" rIns="45719"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pPr/>
              <a:t>‹#›</a:t>
            </a:fld>
            <a:endParaRPr lang="nl-BE" dirty="0"/>
          </a:p>
        </p:txBody>
      </p:sp>
      <p:sp>
        <p:nvSpPr>
          <p:cNvPr id="11" name="Date Placeholder 2"/>
          <p:cNvSpPr>
            <a:spLocks noGrp="1"/>
          </p:cNvSpPr>
          <p:nvPr>
            <p:ph type="dt" sz="quarter" idx="2"/>
          </p:nvPr>
        </p:nvSpPr>
        <p:spPr>
          <a:xfrm>
            <a:off x="8079572" y="6603110"/>
            <a:ext cx="3524748" cy="174732"/>
          </a:xfrm>
          <a:prstGeom prst="rect">
            <a:avLst/>
          </a:prstGeom>
        </p:spPr>
        <p:txBody>
          <a:bodyPr vert="horz" lIns="91440" tIns="45720" rIns="91440" bIns="45720" rtlCol="0" anchor="ctr"/>
          <a:lstStyle>
            <a:lvl1pPr algn="r">
              <a:defRPr sz="1100">
                <a:solidFill>
                  <a:schemeClr val="tx2"/>
                </a:solidFill>
                <a:latin typeface="FlandersArtSans-Bold" panose="00000800000000000000" pitchFamily="2" charset="0"/>
              </a:defRPr>
            </a:lvl1pPr>
          </a:lstStyle>
          <a:p>
            <a:r>
              <a:rPr lang="en-US"/>
              <a:t>TS4 – OSLO² en Open Data</a:t>
            </a:r>
            <a:endParaRPr lang="nl-BE" dirty="0"/>
          </a:p>
        </p:txBody>
      </p:sp>
    </p:spTree>
    <p:extLst>
      <p:ext uri="{BB962C8B-B14F-4D97-AF65-F5344CB8AC3E}">
        <p14:creationId xmlns:p14="http://schemas.microsoft.com/office/powerpoint/2010/main" val="178930672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defTabSz="91440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771" marR="0" indent="-326571"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9200" marR="0" indent="-30480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360" marR="0" indent="-365760" algn="l" defTabSz="91440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560" marR="0" indent="-365760" algn="l" defTabSz="91440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joinup.ec.europa.eu/document/uri-standard-guidelines-flemish-government" TargetMode="External"/><Relationship Id="rId5" Type="http://schemas.openxmlformats.org/officeDocument/2006/relationships/hyperlink" Target="http://data.vlaanderen.be/cms/VlaamseURI-StandaardVoorData_V1.0.pdf" TargetMode="Externa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overheid.vlaanderen.be/sites/default/files/documenten/ict-egov/licenties/hergebruik/modellicentie_gratis_hergebruik_v1_0.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joinup.ec.europa.eu/solution/dcat-application-profile-data-portals-europe" TargetMode="External"/><Relationship Id="rId7" Type="http://schemas.openxmlformats.org/officeDocument/2006/relationships/hyperlink" Target="http://data.europa.eu/w21/8d58d3f4-5013-4aa3-8c39-4f0059460da7" TargetMode="External"/><Relationship Id="rId2" Type="http://schemas.openxmlformats.org/officeDocument/2006/relationships/image" Target="../media/image8.jp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9.png"/><Relationship Id="rId5" Type="http://schemas.openxmlformats.org/officeDocument/2006/relationships/hyperlink" Target="http://data.europa.eu/w21/322eb58a-08d9-4721-b179-7b62b097304d"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joinup.ec.europa.eu/rdf_entity/http_e_f_fdata_ceuropa_ceu_fw21_f73920f8b_b6c65_b4c82_bbe8c_b23a6d2cc4d58/abou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5" name="Shape 354">
            <a:extLst>
              <a:ext uri="{FF2B5EF4-FFF2-40B4-BE49-F238E27FC236}">
                <a16:creationId xmlns:a16="http://schemas.microsoft.com/office/drawing/2014/main" xmlns="" id="{2155B5C1-D18C-492C-935C-23501BACDDA3}"/>
              </a:ext>
            </a:extLst>
          </p:cNvPr>
          <p:cNvSpPr txBox="1">
            <a:spLocks noGrp="1"/>
          </p:cNvSpPr>
          <p:nvPr>
            <p:ph type="title"/>
          </p:nvPr>
        </p:nvSpPr>
        <p:spPr>
          <a:xfrm>
            <a:off x="915979" y="3302785"/>
            <a:ext cx="6587907" cy="1859225"/>
          </a:xfrm>
          <a:prstGeom prst="rect">
            <a:avLst/>
          </a:prstGeom>
          <a:noFill/>
          <a:ln>
            <a:noFill/>
          </a:ln>
        </p:spPr>
        <p:txBody>
          <a:bodyPr wrap="square" lIns="45700" tIns="45700" rIns="45700" bIns="45700" anchor="b" anchorCtr="0">
            <a:noAutofit/>
          </a:bodyPr>
          <a:lstStyle/>
          <a:p>
            <a:pPr lvl="0">
              <a:buSzPct val="25000"/>
            </a:pPr>
            <a:r>
              <a:rPr lang="nl-BE" sz="2800" dirty="0">
                <a:solidFill>
                  <a:srgbClr val="262626"/>
                </a:solidFill>
              </a:rPr>
              <a:t>Werkgroep </a:t>
            </a:r>
            <a:r>
              <a:rPr lang="nl-BE" sz="2800" dirty="0" smtClean="0">
                <a:solidFill>
                  <a:srgbClr val="262626"/>
                </a:solidFill>
              </a:rPr>
              <a:t>Datastandaarden </a:t>
            </a:r>
            <a:r>
              <a:rPr lang="nl-BE" sz="2800" dirty="0">
                <a:solidFill>
                  <a:srgbClr val="262626"/>
                </a:solidFill>
              </a:rPr>
              <a:t>- OSLO </a:t>
            </a:r>
            <a:r>
              <a:rPr lang="nl-BE" sz="3000" dirty="0">
                <a:solidFill>
                  <a:srgbClr val="262626"/>
                </a:solidFill>
              </a:rPr>
              <a:t/>
            </a:r>
            <a:br>
              <a:rPr lang="nl-BE" sz="3000" dirty="0">
                <a:solidFill>
                  <a:srgbClr val="262626"/>
                </a:solidFill>
              </a:rPr>
            </a:br>
            <a:r>
              <a:rPr lang="nl-BE" sz="3000" dirty="0">
                <a:solidFill>
                  <a:srgbClr val="262626"/>
                </a:solidFill>
              </a:rPr>
              <a:t/>
            </a:r>
            <a:br>
              <a:rPr lang="nl-BE" sz="3000" dirty="0">
                <a:solidFill>
                  <a:srgbClr val="262626"/>
                </a:solidFill>
              </a:rPr>
            </a:br>
            <a:r>
              <a:rPr lang="nl-BE" sz="2000" dirty="0">
                <a:solidFill>
                  <a:srgbClr val="262626"/>
                </a:solidFill>
              </a:rPr>
              <a:t>08/03/2018</a:t>
            </a:r>
            <a:r>
              <a:rPr lang="nl-BE" sz="3000" b="1" i="0" u="none" strike="noStrike" cap="none" dirty="0">
                <a:solidFill>
                  <a:srgbClr val="262626"/>
                </a:solidFill>
                <a:latin typeface="Arial"/>
                <a:ea typeface="Arial"/>
                <a:cs typeface="Arial"/>
                <a:sym typeface="Arial"/>
              </a:rPr>
              <a:t/>
            </a:r>
            <a:br>
              <a:rPr lang="nl-BE" sz="3000" b="1" i="0" u="none" strike="noStrike" cap="none" dirty="0">
                <a:solidFill>
                  <a:srgbClr val="262626"/>
                </a:solidFill>
                <a:latin typeface="Arial"/>
                <a:ea typeface="Arial"/>
                <a:cs typeface="Arial"/>
                <a:sym typeface="Arial"/>
              </a:rPr>
            </a:br>
            <a:r>
              <a:rPr lang="nl-BE" sz="2000" dirty="0">
                <a:solidFill>
                  <a:srgbClr val="262626"/>
                </a:solidFill>
              </a:rPr>
              <a:t/>
            </a:r>
            <a:br>
              <a:rPr lang="nl-BE" sz="2000" dirty="0">
                <a:solidFill>
                  <a:srgbClr val="262626"/>
                </a:solidFill>
              </a:rPr>
            </a:br>
            <a:endParaRPr lang="en-US" sz="2000" b="1" i="0" u="none" strike="noStrike" cap="none" dirty="0">
              <a:solidFill>
                <a:srgbClr val="262626"/>
              </a:solidFill>
              <a:latin typeface="Arial"/>
              <a:ea typeface="Arial"/>
              <a:cs typeface="Arial"/>
              <a:sym typeface="Arial"/>
            </a:endParaRPr>
          </a:p>
        </p:txBody>
      </p:sp>
      <p:sp>
        <p:nvSpPr>
          <p:cNvPr id="3" name="Subtitle 6">
            <a:extLst>
              <a:ext uri="{FF2B5EF4-FFF2-40B4-BE49-F238E27FC236}">
                <a16:creationId xmlns:a16="http://schemas.microsoft.com/office/drawing/2014/main" xmlns="" id="{4CA13395-5AFF-45A6-8535-1C765F4B8C29}"/>
              </a:ext>
            </a:extLst>
          </p:cNvPr>
          <p:cNvSpPr>
            <a:spLocks noGrp="1"/>
          </p:cNvSpPr>
          <p:nvPr>
            <p:ph type="subTitle" idx="1"/>
          </p:nvPr>
        </p:nvSpPr>
        <p:spPr>
          <a:xfrm>
            <a:off x="915979" y="4898093"/>
            <a:ext cx="5094419" cy="527833"/>
          </a:xfrm>
        </p:spPr>
        <p:txBody>
          <a:bodyPr/>
          <a:lstStyle/>
          <a:p>
            <a:endParaRPr lang="nl-BE" dirty="0">
              <a:solidFill>
                <a:schemeClr val="tx1"/>
              </a:solidFill>
            </a:endParaRPr>
          </a:p>
        </p:txBody>
      </p:sp>
    </p:spTree>
    <p:extLst>
      <p:ext uri="{BB962C8B-B14F-4D97-AF65-F5344CB8AC3E}">
        <p14:creationId xmlns:p14="http://schemas.microsoft.com/office/powerpoint/2010/main" val="2936537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noFill/>
          <a:ln>
            <a:noFill/>
          </a:ln>
        </p:spPr>
        <p:txBody>
          <a:bodyPr wrap="square" lIns="91425" tIns="91425" rIns="91425" bIns="91425" anchor="ctr" anchorCtr="0"/>
          <a:lstStyle/>
          <a:p>
            <a:r>
              <a:rPr lang="nl-BE" dirty="0"/>
              <a:t>URI-standaard vs. URI-richtlijnen</a:t>
            </a:r>
          </a:p>
        </p:txBody>
      </p:sp>
      <p:pic>
        <p:nvPicPr>
          <p:cNvPr id="4102" name="Picture 6"/>
          <p:cNvPicPr>
            <a:picLocks noChangeAspect="1" noChangeArrowheads="1"/>
          </p:cNvPicPr>
          <p:nvPr/>
        </p:nvPicPr>
        <p:blipFill rotWithShape="1">
          <a:blip r:embed="rId3" cstate="print"/>
          <a:srcRect r="2428" b="2406"/>
          <a:stretch/>
        </p:blipFill>
        <p:spPr bwMode="auto">
          <a:xfrm>
            <a:off x="6269933" y="2232673"/>
            <a:ext cx="2475535" cy="3475910"/>
          </a:xfrm>
          <a:prstGeom prst="rect">
            <a:avLst/>
          </a:prstGeom>
          <a:ln>
            <a:solidFill>
              <a:schemeClr val="tx2">
                <a:lumMod val="90000"/>
              </a:schemeClr>
            </a:solidFill>
          </a:ln>
          <a:effectLst>
            <a:outerShdw blurRad="50800" dist="190500" dir="2700000" algn="tl" rotWithShape="0">
              <a:srgbClr val="000000">
                <a:alpha val="40000"/>
              </a:srgbClr>
            </a:outerShdw>
          </a:effectLst>
        </p:spPr>
      </p:pic>
      <p:pic>
        <p:nvPicPr>
          <p:cNvPr id="4103" name="Picture 7"/>
          <p:cNvPicPr>
            <a:picLocks noChangeAspect="1" noChangeArrowheads="1"/>
          </p:cNvPicPr>
          <p:nvPr/>
        </p:nvPicPr>
        <p:blipFill rotWithShape="1">
          <a:blip r:embed="rId4" cstate="print"/>
          <a:srcRect t="930" b="2143"/>
          <a:stretch/>
        </p:blipFill>
        <p:spPr bwMode="auto">
          <a:xfrm>
            <a:off x="948408" y="2232673"/>
            <a:ext cx="2507885"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sp>
        <p:nvSpPr>
          <p:cNvPr id="9" name="TextBox 8"/>
          <p:cNvSpPr txBox="1"/>
          <p:nvPr/>
        </p:nvSpPr>
        <p:spPr>
          <a:xfrm>
            <a:off x="3559844" y="2321962"/>
            <a:ext cx="2543460" cy="1754326"/>
          </a:xfrm>
          <a:prstGeom prst="rect">
            <a:avLst/>
          </a:prstGeom>
          <a:noFill/>
        </p:spPr>
        <p:txBody>
          <a:bodyPr wrap="square" rtlCol="0">
            <a:spAutoFit/>
          </a:bodyPr>
          <a:lstStyle/>
          <a:p>
            <a:pPr marL="285750" indent="-285750">
              <a:buFont typeface="Arial" panose="020B0604020202020204" pitchFamily="34" charset="0"/>
              <a:buChar char="•"/>
            </a:pPr>
            <a:r>
              <a:rPr lang="nl-BE" sz="1800" dirty="0"/>
              <a:t>Effectieve standaard</a:t>
            </a:r>
          </a:p>
          <a:p>
            <a:pPr marL="285750" indent="-285750">
              <a:buFont typeface="Arial" panose="020B0604020202020204" pitchFamily="34" charset="0"/>
              <a:buChar char="•"/>
            </a:pPr>
            <a:endParaRPr lang="nl-BE" sz="1800" dirty="0"/>
          </a:p>
          <a:p>
            <a:pPr marL="285750" indent="-285750">
              <a:buFont typeface="Arial" panose="020B0604020202020204" pitchFamily="34" charset="0"/>
              <a:buChar char="•"/>
            </a:pPr>
            <a:r>
              <a:rPr lang="nl-BE" sz="1800" dirty="0"/>
              <a:t>Toe te passen door iedereen</a:t>
            </a:r>
          </a:p>
          <a:p>
            <a:pPr marL="285750" indent="-285750">
              <a:buFont typeface="Arial" panose="020B0604020202020204" pitchFamily="34" charset="0"/>
              <a:buChar char="•"/>
            </a:pPr>
            <a:endParaRPr lang="nl-BE" sz="1800" dirty="0"/>
          </a:p>
        </p:txBody>
      </p:sp>
      <p:sp>
        <p:nvSpPr>
          <p:cNvPr id="16" name="TextBox 15"/>
          <p:cNvSpPr txBox="1"/>
          <p:nvPr/>
        </p:nvSpPr>
        <p:spPr>
          <a:xfrm>
            <a:off x="8912096" y="2232673"/>
            <a:ext cx="2826823" cy="3416320"/>
          </a:xfrm>
          <a:prstGeom prst="rect">
            <a:avLst/>
          </a:prstGeom>
          <a:noFill/>
        </p:spPr>
        <p:txBody>
          <a:bodyPr wrap="square" rtlCol="0">
            <a:spAutoFit/>
          </a:bodyPr>
          <a:lstStyle/>
          <a:p>
            <a:pPr marL="285750" indent="-285750">
              <a:buFont typeface="Arial" panose="020B0604020202020204" pitchFamily="34" charset="0"/>
              <a:buChar char="•"/>
            </a:pPr>
            <a:r>
              <a:rPr lang="nl-BE" sz="1800" dirty="0"/>
              <a:t>Geen standaard op zichzelf</a:t>
            </a:r>
          </a:p>
          <a:p>
            <a:pPr marL="285750" indent="-285750">
              <a:buFont typeface="Arial" panose="020B0604020202020204" pitchFamily="34" charset="0"/>
              <a:buChar char="•"/>
            </a:pPr>
            <a:endParaRPr lang="nl-BE" sz="1800" dirty="0"/>
          </a:p>
          <a:p>
            <a:pPr marL="285750" indent="-285750">
              <a:buFont typeface="Arial" panose="020B0604020202020204" pitchFamily="34" charset="0"/>
              <a:buChar char="•"/>
            </a:pPr>
            <a:r>
              <a:rPr lang="nl-BE" sz="1800" dirty="0"/>
              <a:t>Voorbeeld van een toepassing van de URI standaard op het domein van data.vlaanderen.be</a:t>
            </a:r>
          </a:p>
          <a:p>
            <a:pPr marL="285750" indent="-285750">
              <a:buFont typeface="Arial" panose="020B0604020202020204" pitchFamily="34" charset="0"/>
              <a:buChar char="•"/>
            </a:pPr>
            <a:endParaRPr lang="nl-BE" sz="1800" dirty="0"/>
          </a:p>
          <a:p>
            <a:pPr marL="285750" indent="-285750">
              <a:buFont typeface="Arial" panose="020B0604020202020204" pitchFamily="34" charset="0"/>
              <a:buChar char="•"/>
            </a:pPr>
            <a:r>
              <a:rPr lang="nl-BE" sz="1800" dirty="0"/>
              <a:t>Referentie-implementatie</a:t>
            </a:r>
          </a:p>
          <a:p>
            <a:pPr marL="285750" indent="-285750">
              <a:buFont typeface="Arial" panose="020B0604020202020204" pitchFamily="34" charset="0"/>
              <a:buChar char="•"/>
            </a:pPr>
            <a:endParaRPr lang="nl-BE" sz="1800" dirty="0"/>
          </a:p>
        </p:txBody>
      </p:sp>
      <p:sp>
        <p:nvSpPr>
          <p:cNvPr id="18" name="Rectangle 17"/>
          <p:cNvSpPr/>
          <p:nvPr/>
        </p:nvSpPr>
        <p:spPr>
          <a:xfrm>
            <a:off x="838200" y="5833437"/>
            <a:ext cx="4277497" cy="900246"/>
          </a:xfrm>
          <a:prstGeom prst="rect">
            <a:avLst/>
          </a:prstGeom>
        </p:spPr>
        <p:txBody>
          <a:bodyPr wrap="square">
            <a:spAutoFit/>
          </a:bodyPr>
          <a:lstStyle/>
          <a:p>
            <a:r>
              <a:rPr lang="nl-BE" sz="1050" i="1" dirty="0"/>
              <a:t>Gepubliceerd op website AIV: </a:t>
            </a:r>
            <a:r>
              <a:rPr lang="nl-BE" sz="1050" i="1" dirty="0">
                <a:hlinkClick r:id="rId5"/>
              </a:rPr>
              <a:t>http://data.vlaanderen.be/cms/VlaamseURI-StandaardVoorData_V1.0.pdf</a:t>
            </a:r>
            <a:endParaRPr lang="nl-BE" sz="1050" i="1" dirty="0"/>
          </a:p>
          <a:p>
            <a:r>
              <a:rPr lang="nl-BE" sz="1050" i="1" dirty="0"/>
              <a:t>Gepubliceerd op </a:t>
            </a:r>
            <a:r>
              <a:rPr lang="nl-BE" sz="1050" i="1" dirty="0" err="1"/>
              <a:t>Joinup</a:t>
            </a:r>
            <a:r>
              <a:rPr lang="nl-BE" sz="1050" i="1" dirty="0"/>
              <a:t>: </a:t>
            </a:r>
            <a:r>
              <a:rPr lang="nl-BE" sz="1050" i="1" dirty="0">
                <a:hlinkClick r:id="rId6"/>
              </a:rPr>
              <a:t>https://joinup.ec.europa.eu/document/uri-standard-guidelines-flemish-government</a:t>
            </a:r>
            <a:endParaRPr lang="nl-BE" sz="1050" i="1" dirty="0"/>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10</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9821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p:spPr>
        <p:txBody>
          <a:bodyPr wrap="square" lIns="91425" tIns="91425" rIns="91425" bIns="91425" anchor="ctr" anchorCtr="0">
            <a:normAutofit/>
          </a:bodyPr>
          <a:lstStyle/>
          <a:p>
            <a:r>
              <a:rPr lang="nl-BE" dirty="0"/>
              <a:t>Vlaamse URI-standaard voor data</a:t>
            </a:r>
          </a:p>
        </p:txBody>
      </p:sp>
      <p:pic>
        <p:nvPicPr>
          <p:cNvPr id="8" name="Tijdelijke aanduiding voor inhoud 7">
            <a:extLst>
              <a:ext uri="{FF2B5EF4-FFF2-40B4-BE49-F238E27FC236}">
                <a16:creationId xmlns:a16="http://schemas.microsoft.com/office/drawing/2014/main" xmlns="" id="{6DB5BFBF-667A-49E9-8E89-FD784C651E62}"/>
              </a:ext>
            </a:extLst>
          </p:cNvPr>
          <p:cNvPicPr>
            <a:picLocks noGrp="1" noChangeAspect="1"/>
          </p:cNvPicPr>
          <p:nvPr>
            <p:ph sz="quarter" idx="4294967295"/>
          </p:nvPr>
        </p:nvPicPr>
        <p:blipFill>
          <a:blip r:embed="rId3"/>
          <a:stretch>
            <a:fillRect/>
          </a:stretch>
        </p:blipFill>
        <p:spPr>
          <a:xfrm>
            <a:off x="8796762" y="2232673"/>
            <a:ext cx="2652736" cy="3428111"/>
          </a:xfrm>
          <a:prstGeom prst="rect">
            <a:avLst/>
          </a:prstGeom>
          <a:effectLst>
            <a:outerShdw blurRad="50800" dist="190500" dir="2700000" algn="tl" rotWithShape="0">
              <a:srgbClr val="000000">
                <a:alpha val="40000"/>
              </a:srgbClr>
            </a:outerShdw>
          </a:effectLst>
        </p:spPr>
      </p:pic>
      <p:sp>
        <p:nvSpPr>
          <p:cNvPr id="9" name="Tijdelijke aanduiding voor inhoud 2">
            <a:extLst>
              <a:ext uri="{FF2B5EF4-FFF2-40B4-BE49-F238E27FC236}">
                <a16:creationId xmlns:a16="http://schemas.microsoft.com/office/drawing/2014/main" xmlns="" id="{FEFC7FE4-15B5-46F5-A856-EB20A56F5BCD}"/>
              </a:ext>
            </a:extLst>
          </p:cNvPr>
          <p:cNvSpPr txBox="1">
            <a:spLocks/>
          </p:cNvSpPr>
          <p:nvPr/>
        </p:nvSpPr>
        <p:spPr>
          <a:xfrm>
            <a:off x="3852604" y="2232673"/>
            <a:ext cx="4757996" cy="3428111"/>
          </a:xfrm>
          <a:prstGeom prst="rect">
            <a:avLst/>
          </a:prstGeom>
        </p:spPr>
        <p:txBody>
          <a:bodyPr vert="horz" lIns="91440" tIns="45720" rIns="91440" bIns="45720" rtlCol="0">
            <a:normAutofit/>
          </a:bodyPr>
          <a:lstStyle>
            <a:lvl1pPr marL="342900" marR="0" indent="-342900" algn="l" defTabSz="91440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Char char="&gt;"/>
              <a:defRPr sz="2400" kern="1200">
                <a:solidFill>
                  <a:schemeClr val="tx1"/>
                </a:solidFill>
                <a:uFillTx/>
                <a:latin typeface="FlandersArtSans-Regular" panose="00000500000000000000" pitchFamily="2" charset="0"/>
                <a:ea typeface="+mn-ea"/>
                <a:cs typeface="+mn-cs"/>
              </a:defRPr>
            </a:lvl1pPr>
            <a:lvl2pPr marL="783771" marR="0" indent="-326571" algn="l" defTabSz="914400" rtl="0" eaLnBrk="1" fontAlgn="auto" latinLnBrk="0" hangingPunct="1">
              <a:lnSpc>
                <a:spcPct val="100000"/>
              </a:lnSpc>
              <a:spcBef>
                <a:spcPts val="700"/>
              </a:spcBef>
              <a:spcAft>
                <a:spcPts val="0"/>
              </a:spcAft>
              <a:buSzPct val="100000"/>
              <a:buFont typeface="Wingdings" panose="05000000000000000000" pitchFamily="2" charset="2"/>
              <a:buChar char="§"/>
              <a:defRPr sz="2400" kern="1200">
                <a:solidFill>
                  <a:schemeClr val="tx1"/>
                </a:solidFill>
                <a:uFillTx/>
                <a:latin typeface="FlandersArtSans-Regular" panose="00000500000000000000" pitchFamily="2" charset="0"/>
                <a:ea typeface="+mn-ea"/>
                <a:cs typeface="+mn-cs"/>
              </a:defRPr>
            </a:lvl2pPr>
            <a:lvl3pPr marL="1219200" marR="0" indent="-304800" algn="l" defTabSz="914400" rtl="0" eaLnBrk="1" fontAlgn="auto" latinLnBrk="0" hangingPunct="1">
              <a:lnSpc>
                <a:spcPct val="100000"/>
              </a:lnSpc>
              <a:spcBef>
                <a:spcPts val="700"/>
              </a:spcBef>
              <a:spcAft>
                <a:spcPts val="0"/>
              </a:spcAft>
              <a:buSzPct val="100000"/>
              <a:buFont typeface="FlandersArtSans-Regular" panose="00000500000000000000" pitchFamily="2" charset="0"/>
              <a:buChar char="&gt;"/>
              <a:defRPr sz="2000" kern="1200">
                <a:solidFill>
                  <a:schemeClr val="tx1"/>
                </a:solidFill>
                <a:uFillTx/>
                <a:latin typeface="FlandersArtSans-Regular" panose="00000500000000000000" pitchFamily="2" charset="0"/>
                <a:ea typeface="+mn-ea"/>
                <a:cs typeface="+mn-cs"/>
              </a:defRPr>
            </a:lvl3pPr>
            <a:lvl4pPr marL="1737360" marR="0" indent="-365760" algn="l" defTabSz="914400" rtl="0" eaLnBrk="1" fontAlgn="auto" latinLnBrk="0" hangingPunct="1">
              <a:lnSpc>
                <a:spcPct val="100000"/>
              </a:lnSpc>
              <a:spcBef>
                <a:spcPts val="700"/>
              </a:spcBef>
              <a:spcAft>
                <a:spcPts val="0"/>
              </a:spcAft>
              <a:buSzPct val="100000"/>
              <a:buFont typeface="Wingdings" panose="05000000000000000000" pitchFamily="2" charset="2"/>
              <a:buChar char="§"/>
              <a:defRPr sz="1800" kern="1200">
                <a:solidFill>
                  <a:schemeClr val="tx1"/>
                </a:solidFill>
                <a:uFillTx/>
                <a:latin typeface="FlandersArtSans-Regular" panose="00000500000000000000" pitchFamily="2" charset="0"/>
                <a:ea typeface="+mn-ea"/>
                <a:cs typeface="+mn-cs"/>
              </a:defRPr>
            </a:lvl4pPr>
            <a:lvl5pPr marL="2194560" marR="0" indent="-365760" algn="l" defTabSz="914400" rtl="0" eaLnBrk="1" fontAlgn="auto" latinLnBrk="0" hangingPunct="1">
              <a:lnSpc>
                <a:spcPct val="100000"/>
              </a:lnSpc>
              <a:spcBef>
                <a:spcPts val="700"/>
              </a:spcBef>
              <a:spcAft>
                <a:spcPts val="0"/>
              </a:spcAft>
              <a:buSzPct val="100000"/>
              <a:buFont typeface="FlandersArtSans-Regular" panose="00000500000000000000" pitchFamily="2" charset="0"/>
              <a:buChar char="&gt;"/>
              <a:defRPr sz="1800" kern="1200">
                <a:solidFill>
                  <a:schemeClr val="tx1"/>
                </a:solidFill>
                <a:uFillTx/>
                <a:latin typeface="FlandersArtSans-Regular"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uFillTx/>
                <a:latin typeface="+mn-lt"/>
                <a:ea typeface="+mn-ea"/>
                <a:cs typeface="+mn-cs"/>
              </a:defRPr>
            </a:lvl9pPr>
          </a:lstStyle>
          <a:p>
            <a:pPr marL="0" indent="0">
              <a:buClr>
                <a:schemeClr val="tx1"/>
              </a:buClr>
              <a:buNone/>
            </a:pPr>
            <a:r>
              <a:rPr lang="nl-BE" dirty="0">
                <a:latin typeface="+mn-lt"/>
              </a:rPr>
              <a:t>Gebaseerd op</a:t>
            </a:r>
          </a:p>
          <a:p>
            <a:pPr>
              <a:buClr>
                <a:schemeClr val="tx1"/>
              </a:buClr>
              <a:buFont typeface="Arial" panose="020B0604020202020204" pitchFamily="34" charset="0"/>
              <a:buChar char="•"/>
            </a:pPr>
            <a:r>
              <a:rPr lang="nl-BE" dirty="0">
                <a:latin typeface="+mn-lt"/>
              </a:rPr>
              <a:t>ISA studie (2012):</a:t>
            </a:r>
          </a:p>
          <a:p>
            <a:pPr>
              <a:buClr>
                <a:schemeClr val="tx1"/>
              </a:buClr>
              <a:buFont typeface="Arial" panose="020B0604020202020204" pitchFamily="34" charset="0"/>
              <a:buChar char="•"/>
            </a:pPr>
            <a:r>
              <a:rPr lang="nl-BE" dirty="0">
                <a:latin typeface="+mn-lt"/>
              </a:rPr>
              <a:t>10 </a:t>
            </a:r>
            <a:r>
              <a:rPr lang="nl-BE" dirty="0" err="1">
                <a:latin typeface="+mn-lt"/>
              </a:rPr>
              <a:t>rules</a:t>
            </a:r>
            <a:r>
              <a:rPr lang="nl-BE" dirty="0">
                <a:latin typeface="+mn-lt"/>
              </a:rPr>
              <a:t> </a:t>
            </a:r>
            <a:r>
              <a:rPr lang="nl-BE" dirty="0" err="1">
                <a:latin typeface="+mn-lt"/>
              </a:rPr>
              <a:t>for</a:t>
            </a:r>
            <a:r>
              <a:rPr lang="nl-BE" dirty="0">
                <a:latin typeface="+mn-lt"/>
              </a:rPr>
              <a:t> URI-</a:t>
            </a:r>
            <a:r>
              <a:rPr lang="nl-BE" dirty="0" err="1">
                <a:latin typeface="+mn-lt"/>
              </a:rPr>
              <a:t>persistence</a:t>
            </a:r>
            <a:endParaRPr lang="nl-BE" dirty="0">
              <a:latin typeface="+mn-lt"/>
            </a:endParaRPr>
          </a:p>
          <a:p>
            <a:pPr>
              <a:buClr>
                <a:schemeClr val="tx1"/>
              </a:buClr>
              <a:buFont typeface="Arial" panose="020B0604020202020204" pitchFamily="34" charset="0"/>
              <a:buChar char="•"/>
            </a:pPr>
            <a:r>
              <a:rPr lang="nl-BE" i="1" dirty="0">
                <a:latin typeface="+mn-lt"/>
              </a:rPr>
              <a:t>https://joinup.ec.europa.eu/document/10-rules-persistent-uris</a:t>
            </a:r>
          </a:p>
        </p:txBody>
      </p:sp>
      <p:pic>
        <p:nvPicPr>
          <p:cNvPr id="11" name="Picture 7"/>
          <p:cNvPicPr>
            <a:picLocks noChangeAspect="1" noChangeArrowheads="1"/>
          </p:cNvPicPr>
          <p:nvPr/>
        </p:nvPicPr>
        <p:blipFill rotWithShape="1">
          <a:blip r:embed="rId4" cstate="print"/>
          <a:srcRect t="930" b="2143"/>
          <a:stretch/>
        </p:blipFill>
        <p:spPr bwMode="auto">
          <a:xfrm>
            <a:off x="948408" y="2232673"/>
            <a:ext cx="2507885"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11</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9005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xmlns="" id="{C3707A15-7A3A-4A12-BEDA-AE5BAFC189DB}"/>
              </a:ext>
            </a:extLst>
          </p:cNvPr>
          <p:cNvSpPr>
            <a:spLocks noGrp="1"/>
          </p:cNvSpPr>
          <p:nvPr>
            <p:ph type="title"/>
          </p:nvPr>
        </p:nvSpPr>
        <p:spPr>
          <a:noFill/>
          <a:ln>
            <a:noFill/>
          </a:ln>
        </p:spPr>
        <p:txBody>
          <a:bodyPr wrap="square" lIns="91425" tIns="91425" rIns="91425" bIns="91425" anchor="ctr" anchorCtr="0">
            <a:normAutofit/>
          </a:bodyPr>
          <a:lstStyle/>
          <a:p>
            <a:r>
              <a:rPr lang="nl-BE" dirty="0"/>
              <a:t>Vlaamse URI-standaard voor data</a:t>
            </a:r>
            <a:br>
              <a:rPr lang="nl-BE" dirty="0"/>
            </a:br>
            <a:r>
              <a:rPr lang="nl-BE" sz="2800" dirty="0"/>
              <a:t>10 Rules </a:t>
            </a:r>
            <a:r>
              <a:rPr lang="nl-BE" sz="2800" dirty="0" err="1"/>
              <a:t>for</a:t>
            </a:r>
            <a:r>
              <a:rPr lang="nl-BE" sz="2800" dirty="0"/>
              <a:t> URI-</a:t>
            </a:r>
            <a:r>
              <a:rPr lang="nl-BE" sz="2800" dirty="0" err="1"/>
              <a:t>Persistence</a:t>
            </a:r>
            <a:endParaRPr lang="nl-BE" sz="2800" dirty="0"/>
          </a:p>
        </p:txBody>
      </p:sp>
      <p:pic>
        <p:nvPicPr>
          <p:cNvPr id="6" name="Tijdelijke aanduiding voor inhoud 5">
            <a:extLst>
              <a:ext uri="{FF2B5EF4-FFF2-40B4-BE49-F238E27FC236}">
                <a16:creationId xmlns:a16="http://schemas.microsoft.com/office/drawing/2014/main" xmlns="" id="{17E57BB4-7D2C-4A47-AC5F-43A3D7256737}"/>
              </a:ext>
            </a:extLst>
          </p:cNvPr>
          <p:cNvPicPr>
            <a:picLocks noGrp="1" noChangeAspect="1"/>
          </p:cNvPicPr>
          <p:nvPr>
            <p:ph sz="quarter" idx="4294967295"/>
          </p:nvPr>
        </p:nvPicPr>
        <p:blipFill>
          <a:blip r:embed="rId3"/>
          <a:stretch>
            <a:fillRect/>
          </a:stretch>
        </p:blipFill>
        <p:spPr>
          <a:xfrm>
            <a:off x="3867664" y="2051726"/>
            <a:ext cx="7385222" cy="3790003"/>
          </a:xfrm>
          <a:prstGeom prst="rect">
            <a:avLst/>
          </a:prstGeom>
        </p:spPr>
      </p:pic>
      <p:pic>
        <p:nvPicPr>
          <p:cNvPr id="9" name="Picture 7"/>
          <p:cNvPicPr>
            <a:picLocks noChangeAspect="1" noChangeArrowheads="1"/>
          </p:cNvPicPr>
          <p:nvPr/>
        </p:nvPicPr>
        <p:blipFill rotWithShape="1">
          <a:blip r:embed="rId4" cstate="print"/>
          <a:srcRect t="930" b="2143"/>
          <a:stretch/>
        </p:blipFill>
        <p:spPr bwMode="auto">
          <a:xfrm>
            <a:off x="948408" y="2232673"/>
            <a:ext cx="2507885"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12</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60186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p:spPr>
        <p:txBody>
          <a:bodyPr wrap="square" lIns="91425" tIns="91425" rIns="91425" bIns="91425" anchor="ctr" anchorCtr="0">
            <a:normAutofit/>
          </a:bodyPr>
          <a:lstStyle/>
          <a:p>
            <a:r>
              <a:rPr lang="nl-BE" dirty="0"/>
              <a:t>Vlaamse URI-standaard voor data</a:t>
            </a:r>
          </a:p>
        </p:txBody>
      </p:sp>
      <p:sp>
        <p:nvSpPr>
          <p:cNvPr id="3" name="Tijdelijke aanduiding voor inhoud 2"/>
          <p:cNvSpPr>
            <a:spLocks noGrp="1"/>
          </p:cNvSpPr>
          <p:nvPr>
            <p:ph type="body" idx="1"/>
          </p:nvPr>
        </p:nvSpPr>
        <p:spPr>
          <a:xfrm>
            <a:off x="3669956" y="1825625"/>
            <a:ext cx="7683843" cy="4351200"/>
          </a:xfrm>
        </p:spPr>
        <p:txBody>
          <a:bodyPr anchor="ctr"/>
          <a:lstStyle/>
          <a:p>
            <a:pPr>
              <a:buClrTx/>
            </a:pPr>
            <a:r>
              <a:rPr lang="nl-BE" sz="2000" dirty="0">
                <a:solidFill>
                  <a:schemeClr val="tx1">
                    <a:lumMod val="50000"/>
                  </a:schemeClr>
                </a:solidFill>
                <a:uFillTx/>
                <a:latin typeface="+mn-lt"/>
                <a:cs typeface="Arial" panose="020B0604020202020204" pitchFamily="34" charset="0"/>
              </a:rPr>
              <a:t> Beperkt tot </a:t>
            </a:r>
            <a:r>
              <a:rPr lang="nl-BE" sz="2000" dirty="0" err="1">
                <a:solidFill>
                  <a:schemeClr val="tx1">
                    <a:lumMod val="50000"/>
                  </a:schemeClr>
                </a:solidFill>
                <a:uFillTx/>
                <a:latin typeface="+mn-lt"/>
                <a:cs typeface="Arial" panose="020B0604020202020204" pitchFamily="34" charset="0"/>
              </a:rPr>
              <a:t>URI’s</a:t>
            </a:r>
            <a:r>
              <a:rPr lang="nl-BE" sz="2000" dirty="0">
                <a:solidFill>
                  <a:schemeClr val="tx1">
                    <a:lumMod val="50000"/>
                  </a:schemeClr>
                </a:solidFill>
                <a:uFillTx/>
                <a:latin typeface="+mn-lt"/>
                <a:cs typeface="Arial" panose="020B0604020202020204" pitchFamily="34" charset="0"/>
              </a:rPr>
              <a:t> van </a:t>
            </a:r>
            <a:r>
              <a:rPr lang="nl-BE" sz="2000" b="1" dirty="0">
                <a:solidFill>
                  <a:schemeClr val="tx1">
                    <a:lumMod val="50000"/>
                  </a:schemeClr>
                </a:solidFill>
                <a:uFillTx/>
                <a:latin typeface="+mn-lt"/>
                <a:cs typeface="Arial" panose="020B0604020202020204" pitchFamily="34" charset="0"/>
              </a:rPr>
              <a:t>data-resources</a:t>
            </a:r>
          </a:p>
          <a:p>
            <a:pPr>
              <a:buClrTx/>
            </a:pPr>
            <a:r>
              <a:rPr lang="nl-BE" sz="2000" b="1" dirty="0">
                <a:solidFill>
                  <a:schemeClr val="tx1">
                    <a:lumMod val="50000"/>
                  </a:schemeClr>
                </a:solidFill>
                <a:latin typeface="+mn-lt"/>
                <a:cs typeface="Arial" panose="020B0604020202020204" pitchFamily="34" charset="0"/>
              </a:rPr>
              <a:t> Persistente</a:t>
            </a:r>
            <a:r>
              <a:rPr lang="nl-BE" sz="2000" dirty="0">
                <a:solidFill>
                  <a:schemeClr val="tx1">
                    <a:lumMod val="50000"/>
                  </a:schemeClr>
                </a:solidFill>
                <a:latin typeface="+mn-lt"/>
                <a:cs typeface="Arial" panose="020B0604020202020204" pitchFamily="34" charset="0"/>
              </a:rPr>
              <a:t> </a:t>
            </a:r>
            <a:r>
              <a:rPr lang="nl-BE" sz="2000" dirty="0" err="1">
                <a:solidFill>
                  <a:schemeClr val="tx1">
                    <a:lumMod val="50000"/>
                  </a:schemeClr>
                </a:solidFill>
                <a:latin typeface="+mn-lt"/>
                <a:cs typeface="Arial" panose="020B0604020202020204" pitchFamily="34" charset="0"/>
              </a:rPr>
              <a:t>URI’s</a:t>
            </a:r>
            <a:endParaRPr lang="nl-BE" sz="2000" dirty="0">
              <a:solidFill>
                <a:schemeClr val="tx1">
                  <a:lumMod val="50000"/>
                </a:schemeClr>
              </a:solidFill>
              <a:uFillTx/>
              <a:latin typeface="+mn-lt"/>
              <a:cs typeface="Arial" panose="020B0604020202020204" pitchFamily="34" charset="0"/>
            </a:endParaRPr>
          </a:p>
          <a:p>
            <a:pPr>
              <a:buClrTx/>
            </a:pPr>
            <a:r>
              <a:rPr lang="nl-BE" sz="2000" b="1" dirty="0">
                <a:solidFill>
                  <a:schemeClr val="tx1">
                    <a:lumMod val="50000"/>
                  </a:schemeClr>
                </a:solidFill>
                <a:uFillTx/>
                <a:latin typeface="+mn-lt"/>
                <a:cs typeface="Arial" panose="020B0604020202020204" pitchFamily="34" charset="0"/>
              </a:rPr>
              <a:t> </a:t>
            </a:r>
            <a:r>
              <a:rPr lang="nl-BE" sz="2000" b="1" dirty="0" err="1">
                <a:solidFill>
                  <a:schemeClr val="tx1">
                    <a:lumMod val="50000"/>
                  </a:schemeClr>
                </a:solidFill>
                <a:uFillTx/>
                <a:latin typeface="+mn-lt"/>
                <a:cs typeface="Arial" panose="020B0604020202020204" pitchFamily="34" charset="0"/>
              </a:rPr>
              <a:t>Legacy</a:t>
            </a:r>
            <a:r>
              <a:rPr lang="nl-BE" sz="2000" dirty="0">
                <a:solidFill>
                  <a:schemeClr val="tx1">
                    <a:lumMod val="50000"/>
                  </a:schemeClr>
                </a:solidFill>
                <a:uFillTx/>
                <a:latin typeface="+mn-lt"/>
                <a:cs typeface="Arial" panose="020B0604020202020204" pitchFamily="34" charset="0"/>
              </a:rPr>
              <a:t>: </a:t>
            </a:r>
          </a:p>
          <a:p>
            <a:pPr lvl="1"/>
            <a:r>
              <a:rPr lang="nl-BE" sz="1800" dirty="0">
                <a:solidFill>
                  <a:schemeClr val="tx1">
                    <a:lumMod val="50000"/>
                  </a:schemeClr>
                </a:solidFill>
                <a:uFillTx/>
                <a:latin typeface="+mn-lt"/>
                <a:cs typeface="Arial" panose="020B0604020202020204" pitchFamily="34" charset="0"/>
              </a:rPr>
              <a:t>Behoud van bestaande persistente </a:t>
            </a:r>
            <a:r>
              <a:rPr lang="nl-BE" sz="1800" dirty="0" err="1">
                <a:solidFill>
                  <a:schemeClr val="tx1">
                    <a:lumMod val="50000"/>
                  </a:schemeClr>
                </a:solidFill>
                <a:uFillTx/>
                <a:latin typeface="+mn-lt"/>
                <a:cs typeface="Arial" panose="020B0604020202020204" pitchFamily="34" charset="0"/>
              </a:rPr>
              <a:t>URI’s</a:t>
            </a:r>
            <a:r>
              <a:rPr lang="nl-BE" sz="1800" dirty="0">
                <a:solidFill>
                  <a:schemeClr val="tx1">
                    <a:lumMod val="50000"/>
                  </a:schemeClr>
                </a:solidFill>
                <a:uFillTx/>
                <a:latin typeface="+mn-lt"/>
                <a:cs typeface="Arial" panose="020B0604020202020204" pitchFamily="34" charset="0"/>
              </a:rPr>
              <a:t> en URI-genererende systemen</a:t>
            </a:r>
          </a:p>
          <a:p>
            <a:pPr>
              <a:buClrTx/>
            </a:pPr>
            <a:r>
              <a:rPr lang="nl-BE" sz="2000" b="1" dirty="0">
                <a:solidFill>
                  <a:schemeClr val="tx1">
                    <a:lumMod val="50000"/>
                  </a:schemeClr>
                </a:solidFill>
                <a:latin typeface="+mn-lt"/>
                <a:cs typeface="Arial" panose="020B0604020202020204" pitchFamily="34" charset="0"/>
              </a:rPr>
              <a:t> Kandidaat</a:t>
            </a:r>
            <a:r>
              <a:rPr lang="nl-BE" sz="2000" dirty="0">
                <a:solidFill>
                  <a:schemeClr val="tx1">
                    <a:lumMod val="50000"/>
                  </a:schemeClr>
                </a:solidFill>
                <a:latin typeface="+mn-lt"/>
                <a:cs typeface="Arial" panose="020B0604020202020204" pitchFamily="34" charset="0"/>
              </a:rPr>
              <a:t> om vastgesteld te worden als “toe te passen” door Vlaamse overheden</a:t>
            </a:r>
          </a:p>
          <a:p>
            <a:pPr lvl="1"/>
            <a:r>
              <a:rPr lang="nl-BE" sz="1800" dirty="0">
                <a:solidFill>
                  <a:schemeClr val="tx1">
                    <a:lumMod val="50000"/>
                  </a:schemeClr>
                </a:solidFill>
                <a:latin typeface="+mn-lt"/>
                <a:cs typeface="Arial" panose="020B0604020202020204" pitchFamily="34" charset="0"/>
              </a:rPr>
              <a:t>Werkgroep datastandaarden OSLO van het Stuurorgaan Vlaams Informatie- en ICT-beleid.</a:t>
            </a:r>
          </a:p>
          <a:p>
            <a:pPr lvl="1"/>
            <a:r>
              <a:rPr lang="nl-BE" sz="1800" dirty="0">
                <a:solidFill>
                  <a:schemeClr val="tx1">
                    <a:lumMod val="50000"/>
                  </a:schemeClr>
                </a:solidFill>
                <a:latin typeface="+mn-lt"/>
                <a:cs typeface="Arial" panose="020B0604020202020204" pitchFamily="34" charset="0"/>
              </a:rPr>
              <a:t>Veel vraag naar, vrijwillig toepasbaar</a:t>
            </a:r>
          </a:p>
          <a:p>
            <a:pPr>
              <a:buClrTx/>
            </a:pPr>
            <a:r>
              <a:rPr lang="nl-BE" sz="2000" b="1" dirty="0">
                <a:solidFill>
                  <a:schemeClr val="tx1">
                    <a:lumMod val="50000"/>
                  </a:schemeClr>
                </a:solidFill>
                <a:latin typeface="+mn-lt"/>
                <a:cs typeface="Arial" panose="020B0604020202020204" pitchFamily="34" charset="0"/>
              </a:rPr>
              <a:t> Gevalideerd</a:t>
            </a:r>
            <a:r>
              <a:rPr lang="nl-BE" sz="2000" dirty="0">
                <a:solidFill>
                  <a:schemeClr val="tx1">
                    <a:lumMod val="50000"/>
                  </a:schemeClr>
                </a:solidFill>
                <a:latin typeface="+mn-lt"/>
                <a:cs typeface="Arial" panose="020B0604020202020204" pitchFamily="34" charset="0"/>
              </a:rPr>
              <a:t> door ruime groep stakeholders</a:t>
            </a:r>
            <a:endParaRPr lang="nl-BE" sz="2000" dirty="0">
              <a:uFillTx/>
            </a:endParaRPr>
          </a:p>
        </p:txBody>
      </p:sp>
      <p:pic>
        <p:nvPicPr>
          <p:cNvPr id="8" name="Picture 7"/>
          <p:cNvPicPr>
            <a:picLocks noChangeAspect="1" noChangeArrowheads="1"/>
          </p:cNvPicPr>
          <p:nvPr/>
        </p:nvPicPr>
        <p:blipFill rotWithShape="1">
          <a:blip r:embed="rId3" cstate="print"/>
          <a:srcRect t="930" b="2143"/>
          <a:stretch/>
        </p:blipFill>
        <p:spPr bwMode="auto">
          <a:xfrm>
            <a:off x="948408" y="2232673"/>
            <a:ext cx="2507885"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13</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981643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a:ln>
            <a:noFill/>
          </a:ln>
        </p:spPr>
        <p:txBody>
          <a:bodyPr wrap="square" lIns="91425" tIns="91425" rIns="91425" bIns="91425" anchor="ctr" anchorCtr="0">
            <a:normAutofit/>
          </a:bodyPr>
          <a:lstStyle/>
          <a:p>
            <a:r>
              <a:rPr lang="nl-BE" dirty="0"/>
              <a:t>Vlaamse URI-standaard voor data</a:t>
            </a:r>
          </a:p>
        </p:txBody>
      </p:sp>
      <p:sp>
        <p:nvSpPr>
          <p:cNvPr id="3" name="Tijdelijke aanduiding voor inhoud 2"/>
          <p:cNvSpPr>
            <a:spLocks noGrp="1"/>
          </p:cNvSpPr>
          <p:nvPr>
            <p:ph type="body" idx="1"/>
          </p:nvPr>
        </p:nvSpPr>
        <p:spPr>
          <a:xfrm>
            <a:off x="4473146" y="3015049"/>
            <a:ext cx="1779373" cy="1050324"/>
          </a:xfrm>
        </p:spPr>
        <p:txBody>
          <a:bodyPr/>
          <a:lstStyle/>
          <a:p>
            <a:pPr marL="0" indent="0">
              <a:buClrTx/>
              <a:buNone/>
            </a:pPr>
            <a:r>
              <a:rPr lang="nl-BE" dirty="0">
                <a:solidFill>
                  <a:schemeClr val="tx1">
                    <a:lumMod val="50000"/>
                  </a:schemeClr>
                </a:solidFill>
                <a:uFillTx/>
                <a:cs typeface="Arial" panose="020B0604020202020204" pitchFamily="34" charset="0"/>
              </a:rPr>
              <a:t>Vervangt:</a:t>
            </a:r>
          </a:p>
        </p:txBody>
      </p:sp>
      <p:pic>
        <p:nvPicPr>
          <p:cNvPr id="5" name="Afbeelding 4"/>
          <p:cNvPicPr>
            <a:picLocks noChangeAspect="1"/>
          </p:cNvPicPr>
          <p:nvPr/>
        </p:nvPicPr>
        <p:blipFill>
          <a:blip r:embed="rId3"/>
          <a:stretch>
            <a:fillRect/>
          </a:stretch>
        </p:blipFill>
        <p:spPr>
          <a:xfrm>
            <a:off x="7223405" y="2240102"/>
            <a:ext cx="2456409"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pic>
        <p:nvPicPr>
          <p:cNvPr id="8" name="Picture 7"/>
          <p:cNvPicPr>
            <a:picLocks noChangeAspect="1" noChangeArrowheads="1"/>
          </p:cNvPicPr>
          <p:nvPr/>
        </p:nvPicPr>
        <p:blipFill rotWithShape="1">
          <a:blip r:embed="rId4" cstate="print"/>
          <a:srcRect t="930" b="2143"/>
          <a:stretch/>
        </p:blipFill>
        <p:spPr bwMode="auto">
          <a:xfrm>
            <a:off x="948408" y="2232673"/>
            <a:ext cx="2507885" cy="3428111"/>
          </a:xfrm>
          <a:prstGeom prst="rect">
            <a:avLst/>
          </a:prstGeom>
          <a:ln>
            <a:solidFill>
              <a:schemeClr val="tx2">
                <a:lumMod val="90000"/>
              </a:schemeClr>
            </a:solidFill>
          </a:ln>
          <a:effectLst>
            <a:outerShdw blurRad="50800" dist="190500" dir="2700000" algn="tl" rotWithShape="0">
              <a:srgbClr val="000000">
                <a:alpha val="40000"/>
              </a:srgbClr>
            </a:outerShdw>
          </a:effectLst>
        </p:spPr>
      </p:pic>
      <p:sp>
        <p:nvSpPr>
          <p:cNvPr id="9" name="Right Arrow 8"/>
          <p:cNvSpPr/>
          <p:nvPr/>
        </p:nvSpPr>
        <p:spPr>
          <a:xfrm>
            <a:off x="4213324" y="3435179"/>
            <a:ext cx="2253050" cy="827902"/>
          </a:xfrm>
          <a:prstGeom prst="rightArrow">
            <a:avLst/>
          </a:prstGeom>
          <a:solidFill>
            <a:schemeClr val="tx2"/>
          </a:solidFill>
          <a:ln w="31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14</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219032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pic>
        <p:nvPicPr>
          <p:cNvPr id="7" name="Picture 6" descr="扒一扒&lt;strong&gt;HTTPS&lt;/strong&gt;网站的内幕 | Wilddog Blo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4860" y="2639568"/>
            <a:ext cx="3002280" cy="1578864"/>
          </a:xfrm>
          <a:prstGeom prst="rect">
            <a:avLst/>
          </a:prstGeom>
        </p:spPr>
      </p:pic>
      <p:sp>
        <p:nvSpPr>
          <p:cNvPr id="8"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1</a:t>
            </a:r>
          </a:p>
        </p:txBody>
      </p:sp>
      <p:sp>
        <p:nvSpPr>
          <p:cNvPr id="10"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15</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59307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sp>
        <p:nvSpPr>
          <p:cNvPr id="6" name="Rectangle 5"/>
          <p:cNvSpPr/>
          <p:nvPr/>
        </p:nvSpPr>
        <p:spPr>
          <a:xfrm>
            <a:off x="1824038" y="2725798"/>
            <a:ext cx="9529762" cy="523220"/>
          </a:xfrm>
          <a:prstGeom prst="rect">
            <a:avLst/>
          </a:prstGeom>
        </p:spPr>
        <p:txBody>
          <a:bodyPr wrap="square">
            <a:spAutoFit/>
          </a:bodyPr>
          <a:lstStyle/>
          <a:p>
            <a:pPr>
              <a:buClr>
                <a:schemeClr val="tx1"/>
              </a:buClr>
            </a:pPr>
            <a:r>
              <a:rPr lang="nl-BE" sz="2800" b="1" i="1" dirty="0"/>
              <a:t>http(s):// {domein} / {type} / {concept} ( / {referentie} )*</a:t>
            </a:r>
          </a:p>
        </p:txBody>
      </p:sp>
      <p:pic>
        <p:nvPicPr>
          <p:cNvPr id="7" name="Afbeelding 6"/>
          <p:cNvPicPr>
            <a:picLocks noChangeAspect="1"/>
          </p:cNvPicPr>
          <p:nvPr/>
        </p:nvPicPr>
        <p:blipFill>
          <a:blip r:embed="rId3"/>
          <a:stretch>
            <a:fillRect/>
          </a:stretch>
        </p:blipFill>
        <p:spPr>
          <a:xfrm>
            <a:off x="2385579" y="3803234"/>
            <a:ext cx="7680804" cy="2128595"/>
          </a:xfrm>
          <a:prstGeom prst="rect">
            <a:avLst/>
          </a:prstGeom>
        </p:spPr>
      </p:pic>
      <p:sp>
        <p:nvSpPr>
          <p:cNvPr id="11"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2</a:t>
            </a:r>
          </a:p>
        </p:txBody>
      </p:sp>
      <p:sp>
        <p:nvSpPr>
          <p:cNvPr id="12"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16</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57257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grpSp>
        <p:nvGrpSpPr>
          <p:cNvPr id="9" name="Group 12">
            <a:extLst>
              <a:ext uri="{FF2B5EF4-FFF2-40B4-BE49-F238E27FC236}">
                <a16:creationId xmlns:a16="http://schemas.microsoft.com/office/drawing/2014/main" xmlns="" id="{B26FFD62-15FD-4DB1-A537-64DA2D50ADDB}"/>
              </a:ext>
            </a:extLst>
          </p:cNvPr>
          <p:cNvGrpSpPr/>
          <p:nvPr/>
        </p:nvGrpSpPr>
        <p:grpSpPr>
          <a:xfrm>
            <a:off x="3992670" y="1232603"/>
            <a:ext cx="5491393" cy="3901136"/>
            <a:chOff x="2019582" y="1468874"/>
            <a:chExt cx="5998700" cy="4139099"/>
          </a:xfrm>
        </p:grpSpPr>
        <p:pic>
          <p:nvPicPr>
            <p:cNvPr id="10" name="Picture 9" descr="Kostenlose Illustration: &lt;strong&gt;Stempel&lt;/strong&gt;, Vorlage, Rot, Leer ...">
              <a:extLst>
                <a:ext uri="{FF2B5EF4-FFF2-40B4-BE49-F238E27FC236}">
                  <a16:creationId xmlns:a16="http://schemas.microsoft.com/office/drawing/2014/main" xmlns="" id="{3ADF8818-704D-4EC7-98A3-75B0F7C853B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5184" t="13552" r="15900" b="9589"/>
            <a:stretch/>
          </p:blipFill>
          <p:spPr>
            <a:xfrm rot="20668095">
              <a:off x="2019582" y="1468874"/>
              <a:ext cx="5998700" cy="4139099"/>
            </a:xfrm>
            <a:prstGeom prst="rect">
              <a:avLst/>
            </a:prstGeom>
            <a:solidFill>
              <a:schemeClr val="bg1">
                <a:alpha val="50000"/>
              </a:schemeClr>
            </a:solidFill>
          </p:spPr>
        </p:pic>
        <p:sp>
          <p:nvSpPr>
            <p:cNvPr id="11" name="TextBox 10">
              <a:extLst>
                <a:ext uri="{FF2B5EF4-FFF2-40B4-BE49-F238E27FC236}">
                  <a16:creationId xmlns:a16="http://schemas.microsoft.com/office/drawing/2014/main" xmlns="" id="{6AC4EBC0-2D59-49DC-8F36-D6BDBFD0ADAC}"/>
                </a:ext>
              </a:extLst>
            </p:cNvPr>
            <p:cNvSpPr txBox="1"/>
            <p:nvPr/>
          </p:nvSpPr>
          <p:spPr>
            <a:xfrm rot="20675494">
              <a:off x="4445113" y="2744331"/>
              <a:ext cx="3470993" cy="751066"/>
            </a:xfrm>
            <a:prstGeom prst="rect">
              <a:avLst/>
            </a:prstGeom>
          </p:spPr>
          <p:txBody>
            <a:bodyPr wrap="square" rtlCol="0">
              <a:spAutoFit/>
            </a:bodyPr>
            <a:lstStyle/>
            <a:p>
              <a:pPr algn="ctr"/>
              <a:r>
                <a:rPr lang="nl-BE" sz="4000" dirty="0"/>
                <a:t>domeinnaam</a:t>
              </a:r>
            </a:p>
          </p:txBody>
        </p:sp>
        <p:sp>
          <p:nvSpPr>
            <p:cNvPr id="12" name="Rectangle 6">
              <a:extLst>
                <a:ext uri="{FF2B5EF4-FFF2-40B4-BE49-F238E27FC236}">
                  <a16:creationId xmlns:a16="http://schemas.microsoft.com/office/drawing/2014/main" xmlns="" id="{FB878C23-95EB-4CF7-8489-D140DC88155A}"/>
                </a:ext>
              </a:extLst>
            </p:cNvPr>
            <p:cNvSpPr/>
            <p:nvPr/>
          </p:nvSpPr>
          <p:spPr>
            <a:xfrm rot="20730508">
              <a:off x="2228840" y="3478851"/>
              <a:ext cx="2608139" cy="620445"/>
            </a:xfrm>
            <a:prstGeom prst="rect">
              <a:avLst/>
            </a:prstGeom>
            <a:noFill/>
          </p:spPr>
          <p:txBody>
            <a:bodyPr wrap="square" lIns="91440" tIns="45720" rIns="91440" bIns="45720">
              <a:spAutoFit/>
            </a:bodyPr>
            <a:lstStyle/>
            <a:p>
              <a:pPr algn="ctr"/>
              <a:r>
                <a:rPr lang="nl-BE" sz="3200" b="1" dirty="0">
                  <a:ln w="6600">
                    <a:solidFill>
                      <a:schemeClr val="accent2"/>
                    </a:solidFill>
                    <a:prstDash val="solid"/>
                  </a:ln>
                  <a:solidFill>
                    <a:srgbClr val="FFFFFF"/>
                  </a:solidFill>
                  <a:effectLst>
                    <a:outerShdw dist="38100" dir="2700000" algn="tl" rotWithShape="0">
                      <a:schemeClr val="accent2"/>
                    </a:outerShdw>
                  </a:effectLst>
                </a:rPr>
                <a:t>Garantie:</a:t>
              </a:r>
            </a:p>
          </p:txBody>
        </p:sp>
      </p:grpSp>
      <p:sp>
        <p:nvSpPr>
          <p:cNvPr id="6" name="Rectangle 5"/>
          <p:cNvSpPr/>
          <p:nvPr/>
        </p:nvSpPr>
        <p:spPr>
          <a:xfrm>
            <a:off x="1861109" y="5222718"/>
            <a:ext cx="8947404" cy="954107"/>
          </a:xfrm>
          <a:prstGeom prst="rect">
            <a:avLst/>
          </a:prstGeom>
        </p:spPr>
        <p:txBody>
          <a:bodyPr wrap="square">
            <a:spAutoFit/>
          </a:bodyPr>
          <a:lstStyle/>
          <a:p>
            <a:pPr>
              <a:buClr>
                <a:schemeClr val="tx1"/>
              </a:buClr>
            </a:pPr>
            <a:r>
              <a:rPr lang="nl-BE" sz="2800" dirty="0"/>
              <a:t>Domeinnaam/andere URI-termen:</a:t>
            </a:r>
          </a:p>
          <a:p>
            <a:pPr marL="457200" indent="-457200">
              <a:buClr>
                <a:schemeClr val="tx1"/>
              </a:buClr>
              <a:buFont typeface="Wingdings" panose="05000000000000000000" pitchFamily="2" charset="2"/>
              <a:buChar char="§"/>
            </a:pPr>
            <a:r>
              <a:rPr lang="nl-BE" sz="2800" dirty="0"/>
              <a:t>onafhankelijk van organisatie, product, merk en tijd</a:t>
            </a:r>
            <a:endParaRPr lang="nl-BE" sz="2800" i="1" dirty="0"/>
          </a:p>
        </p:txBody>
      </p:sp>
      <p:sp>
        <p:nvSpPr>
          <p:cNvPr id="14"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3</a:t>
            </a:r>
          </a:p>
        </p:txBody>
      </p:sp>
      <p:sp>
        <p:nvSpPr>
          <p:cNvPr id="15"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17</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0017079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a:xfrm>
            <a:off x="1964724" y="1756739"/>
            <a:ext cx="9389076" cy="4420086"/>
          </a:xfrm>
        </p:spPr>
        <p:txBody>
          <a:bodyPr>
            <a:normAutofit/>
          </a:bodyPr>
          <a:lstStyle/>
          <a:p>
            <a:pPr marL="0" indent="0">
              <a:buClr>
                <a:schemeClr val="tx1"/>
              </a:buClr>
              <a:buNone/>
            </a:pPr>
            <a:r>
              <a:rPr lang="nl-BE" b="1" dirty="0">
                <a:solidFill>
                  <a:srgbClr val="0070C0"/>
                </a:solidFill>
              </a:rPr>
              <a:t>{type}</a:t>
            </a:r>
          </a:p>
          <a:p>
            <a:pPr marL="457200" indent="-457200">
              <a:spcBef>
                <a:spcPts val="600"/>
              </a:spcBef>
              <a:buClr>
                <a:schemeClr val="tx1"/>
              </a:buClr>
              <a:buFont typeface="Arial" panose="020B0604020202020204" pitchFamily="34" charset="0"/>
              <a:buChar char="•"/>
            </a:pPr>
            <a:r>
              <a:rPr lang="nl-BE" dirty="0"/>
              <a:t>“</a:t>
            </a:r>
            <a:r>
              <a:rPr lang="nl-BE" b="1" dirty="0" err="1"/>
              <a:t>id</a:t>
            </a:r>
            <a:r>
              <a:rPr lang="nl-BE" dirty="0"/>
              <a:t>”: het eigenlijke object/concept</a:t>
            </a:r>
          </a:p>
          <a:p>
            <a:pPr marL="457200" indent="-457200">
              <a:spcBef>
                <a:spcPts val="600"/>
              </a:spcBef>
              <a:buClr>
                <a:schemeClr val="tx1"/>
              </a:buClr>
              <a:buFont typeface="Arial" panose="020B0604020202020204" pitchFamily="34" charset="0"/>
              <a:buChar char="•"/>
            </a:pPr>
            <a:r>
              <a:rPr lang="nl-BE" dirty="0"/>
              <a:t>“</a:t>
            </a:r>
            <a:r>
              <a:rPr lang="nl-BE" b="1" dirty="0" err="1"/>
              <a:t>doc</a:t>
            </a:r>
            <a:r>
              <a:rPr lang="nl-BE" dirty="0"/>
              <a:t>”: digitale of web-representatie</a:t>
            </a:r>
          </a:p>
          <a:p>
            <a:pPr marL="457200" indent="-457200">
              <a:spcBef>
                <a:spcPts val="600"/>
              </a:spcBef>
              <a:buClr>
                <a:schemeClr val="tx1"/>
              </a:buClr>
              <a:buFont typeface="Arial" panose="020B0604020202020204" pitchFamily="34" charset="0"/>
              <a:buChar char="•"/>
            </a:pPr>
            <a:r>
              <a:rPr lang="nl-BE" dirty="0"/>
              <a:t>“</a:t>
            </a:r>
            <a:r>
              <a:rPr lang="nl-BE" b="1" dirty="0"/>
              <a:t>ns</a:t>
            </a:r>
            <a:r>
              <a:rPr lang="nl-BE" dirty="0"/>
              <a:t>”: term die behoort tot een vocabularium/ontologie</a:t>
            </a:r>
          </a:p>
        </p:txBody>
      </p:sp>
      <p:sp>
        <p:nvSpPr>
          <p:cNvPr id="9"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4</a:t>
            </a:r>
          </a:p>
        </p:txBody>
      </p:sp>
      <p:sp>
        <p:nvSpPr>
          <p:cNvPr id="10"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18</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548424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sp>
        <p:nvSpPr>
          <p:cNvPr id="6" name="Rectangle 5"/>
          <p:cNvSpPr/>
          <p:nvPr/>
        </p:nvSpPr>
        <p:spPr>
          <a:xfrm>
            <a:off x="2246586" y="2874315"/>
            <a:ext cx="7942878" cy="707886"/>
          </a:xfrm>
          <a:prstGeom prst="rect">
            <a:avLst/>
          </a:prstGeom>
        </p:spPr>
        <p:txBody>
          <a:bodyPr wrap="square">
            <a:spAutoFit/>
          </a:bodyPr>
          <a:lstStyle/>
          <a:p>
            <a:pPr algn="ctr">
              <a:buClr>
                <a:schemeClr val="tx1"/>
              </a:buClr>
            </a:pPr>
            <a:r>
              <a:rPr lang="nl-BE" sz="4000" dirty="0"/>
              <a:t>“</a:t>
            </a:r>
            <a:r>
              <a:rPr lang="nl-BE" sz="4000" dirty="0" err="1"/>
              <a:t>id</a:t>
            </a:r>
            <a:r>
              <a:rPr lang="nl-BE" sz="4000" dirty="0"/>
              <a:t>”-URI	  			“</a:t>
            </a:r>
            <a:r>
              <a:rPr lang="nl-BE" sz="4000" dirty="0" err="1"/>
              <a:t>doc</a:t>
            </a:r>
            <a:r>
              <a:rPr lang="nl-BE" sz="4000" dirty="0"/>
              <a:t>”-URI</a:t>
            </a:r>
            <a:endParaRPr lang="nl-BE" sz="4000" i="1" dirty="0"/>
          </a:p>
        </p:txBody>
      </p:sp>
      <p:sp>
        <p:nvSpPr>
          <p:cNvPr id="7" name="Arrow: Right 6"/>
          <p:cNvSpPr/>
          <p:nvPr/>
        </p:nvSpPr>
        <p:spPr>
          <a:xfrm>
            <a:off x="5132832" y="2534316"/>
            <a:ext cx="1926336" cy="1377695"/>
          </a:xfrm>
          <a:prstGeom prst="rightArrow">
            <a:avLst/>
          </a:prstGeom>
          <a:ln>
            <a:solidFill>
              <a:schemeClr val="accent3"/>
            </a:solidFill>
          </a:ln>
        </p:spPr>
        <p:style>
          <a:lnRef idx="1">
            <a:schemeClr val="accent1"/>
          </a:lnRef>
          <a:fillRef idx="1">
            <a:schemeClr val="accent1"/>
          </a:fillRef>
          <a:effectRef idx="1">
            <a:schemeClr val="accent1"/>
          </a:effectRef>
          <a:fontRef idx="minor">
            <a:schemeClr val="lt1"/>
          </a:fontRef>
        </p:style>
        <p:txBody>
          <a:bodyPr rtlCol="0" anchor="ctr"/>
          <a:lstStyle/>
          <a:p>
            <a:pPr algn="ctr"/>
            <a:r>
              <a:rPr lang="nl-BE" sz="4400" dirty="0">
                <a:solidFill>
                  <a:sysClr val="windowText" lastClr="000000"/>
                </a:solidFill>
              </a:rPr>
              <a:t>303</a:t>
            </a:r>
          </a:p>
        </p:txBody>
      </p:sp>
      <p:sp>
        <p:nvSpPr>
          <p:cNvPr id="11"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5</a:t>
            </a:r>
          </a:p>
        </p:txBody>
      </p:sp>
      <p:sp>
        <p:nvSpPr>
          <p:cNvPr id="12"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19</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23140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838200" y="100075"/>
            <a:ext cx="8229600" cy="1508100"/>
          </a:xfrm>
          <a:prstGeom prst="rect">
            <a:avLst/>
          </a:prstGeom>
          <a:noFill/>
          <a:ln>
            <a:noFill/>
          </a:ln>
        </p:spPr>
        <p:txBody>
          <a:bodyPr wrap="square" lIns="45700" tIns="45700" rIns="45700" bIns="45700" anchor="ctr" anchorCtr="0">
            <a:noAutofit/>
          </a:bodyPr>
          <a:lstStyle/>
          <a:p>
            <a:pPr marL="0" marR="0" lvl="0" indent="-69850" algn="l" rtl="0">
              <a:lnSpc>
                <a:spcPct val="90000"/>
              </a:lnSpc>
              <a:spcBef>
                <a:spcPts val="0"/>
              </a:spcBef>
              <a:spcAft>
                <a:spcPts val="0"/>
              </a:spcAft>
              <a:buClr>
                <a:schemeClr val="dk1"/>
              </a:buClr>
              <a:buSzPct val="25000"/>
              <a:buFont typeface="Calibri"/>
              <a:buNone/>
            </a:pPr>
            <a:r>
              <a:rPr lang="nl-BE" dirty="0"/>
              <a:t>Agenda</a:t>
            </a:r>
            <a:endParaRPr lang="nl-BE" sz="4400" b="0" i="0" u="none" strike="noStrike" cap="none" dirty="0">
              <a:solidFill>
                <a:schemeClr val="dk1"/>
              </a:solidFill>
              <a:latin typeface="Calibri"/>
              <a:ea typeface="Calibri"/>
              <a:cs typeface="Calibri"/>
              <a:sym typeface="Calibri"/>
            </a:endParaRPr>
          </a:p>
        </p:txBody>
      </p:sp>
      <p:sp>
        <p:nvSpPr>
          <p:cNvPr id="108" name="Shape 108"/>
          <p:cNvSpPr/>
          <p:nvPr/>
        </p:nvSpPr>
        <p:spPr>
          <a:xfrm>
            <a:off x="1828800" y="2025913"/>
            <a:ext cx="10363200" cy="679994"/>
          </a:xfrm>
          <a:prstGeom prst="rect">
            <a:avLst/>
          </a:prstGeom>
          <a:solidFill>
            <a:srgbClr val="D8D8D8"/>
          </a:solidFill>
          <a:ln>
            <a:noFill/>
          </a:ln>
          <a:effectLst>
            <a:outerShdw blurRad="50800" dist="38100" dir="2700000" algn="tl" rotWithShape="0">
              <a:srgbClr val="000000">
                <a:alpha val="40000"/>
              </a:srgbClr>
            </a:outerShdw>
          </a:effectLst>
        </p:spPr>
        <p:txBody>
          <a:bodyPr wrap="square" lIns="91425" tIns="45700" rIns="91425" bIns="45700" anchor="ctr" anchorCtr="0">
            <a:noAutofit/>
          </a:bodyPr>
          <a:lstStyle/>
          <a:p>
            <a:pPr marL="271463" marR="0" lvl="0" indent="-474663" algn="l" rtl="0">
              <a:lnSpc>
                <a:spcPct val="100000"/>
              </a:lnSpc>
              <a:spcBef>
                <a:spcPts val="0"/>
              </a:spcBef>
              <a:spcAft>
                <a:spcPts val="0"/>
              </a:spcAft>
              <a:buClr>
                <a:srgbClr val="222A35"/>
              </a:buClr>
              <a:buSzPct val="100000"/>
              <a:buFont typeface="Calibri"/>
              <a:buNone/>
            </a:pPr>
            <a:r>
              <a:rPr lang="nl-BE" sz="3200" b="0" i="0" u="none" strike="noStrike" cap="none" dirty="0">
                <a:solidFill>
                  <a:srgbClr val="222A35"/>
                </a:solidFill>
                <a:latin typeface="Calibri"/>
                <a:ea typeface="Calibri"/>
                <a:cs typeface="Calibri"/>
                <a:sym typeface="Calibri"/>
              </a:rPr>
              <a:t>		</a:t>
            </a:r>
            <a:r>
              <a:rPr lang="nl-BE" sz="3200" dirty="0">
                <a:solidFill>
                  <a:srgbClr val="222A35"/>
                </a:solidFill>
                <a:latin typeface="Calibri"/>
                <a:ea typeface="Calibri"/>
                <a:cs typeface="Calibri"/>
                <a:sym typeface="Calibri"/>
              </a:rPr>
              <a:t>1. 	</a:t>
            </a:r>
            <a:r>
              <a:rPr lang="nl-BE" sz="3200" b="0" i="0" u="none" strike="noStrike" cap="none" dirty="0">
                <a:solidFill>
                  <a:srgbClr val="222A35"/>
                </a:solidFill>
                <a:latin typeface="Calibri"/>
                <a:ea typeface="Calibri"/>
                <a:cs typeface="Calibri"/>
                <a:sym typeface="Calibri"/>
              </a:rPr>
              <a:t>Toelichten Agenda</a:t>
            </a:r>
          </a:p>
        </p:txBody>
      </p:sp>
      <p:sp>
        <p:nvSpPr>
          <p:cNvPr id="109" name="Shape 109"/>
          <p:cNvSpPr/>
          <p:nvPr/>
        </p:nvSpPr>
        <p:spPr>
          <a:xfrm>
            <a:off x="1828800" y="3230397"/>
            <a:ext cx="10363200" cy="679994"/>
          </a:xfrm>
          <a:prstGeom prst="rect">
            <a:avLst/>
          </a:prstGeom>
          <a:solidFill>
            <a:srgbClr val="D8D8D8"/>
          </a:solidFill>
          <a:ln>
            <a:noFill/>
          </a:ln>
          <a:effectLst>
            <a:outerShdw blurRad="50800" dist="38100" dir="2700000" algn="tl" rotWithShape="0">
              <a:srgbClr val="000000">
                <a:alpha val="40000"/>
              </a:srgbClr>
            </a:outerShdw>
          </a:effectLst>
        </p:spPr>
        <p:txBody>
          <a:bodyPr wrap="square" lIns="91425" tIns="45700" rIns="91425" bIns="45700" anchor="ctr" anchorCtr="0">
            <a:noAutofit/>
          </a:bodyPr>
          <a:lstStyle/>
          <a:p>
            <a:pPr marL="271463" marR="0" lvl="0" indent="-474663" algn="l" rtl="0">
              <a:lnSpc>
                <a:spcPct val="100000"/>
              </a:lnSpc>
              <a:spcBef>
                <a:spcPts val="0"/>
              </a:spcBef>
              <a:spcAft>
                <a:spcPts val="0"/>
              </a:spcAft>
              <a:buClr>
                <a:srgbClr val="222A35"/>
              </a:buClr>
              <a:buSzPct val="100000"/>
              <a:buFont typeface="Calibri"/>
              <a:buNone/>
            </a:pPr>
            <a:r>
              <a:rPr lang="nl-BE" sz="3200" b="0" i="0" u="none" strike="noStrike" cap="none" dirty="0">
                <a:solidFill>
                  <a:srgbClr val="222A35"/>
                </a:solidFill>
                <a:latin typeface="Calibri"/>
                <a:ea typeface="Calibri"/>
                <a:cs typeface="Calibri"/>
                <a:sym typeface="Calibri"/>
              </a:rPr>
              <a:t>		2.	 URI Standaard</a:t>
            </a:r>
          </a:p>
        </p:txBody>
      </p:sp>
      <p:sp>
        <p:nvSpPr>
          <p:cNvPr id="110" name="Shape 110"/>
          <p:cNvSpPr/>
          <p:nvPr/>
        </p:nvSpPr>
        <p:spPr>
          <a:xfrm>
            <a:off x="1828800" y="4434881"/>
            <a:ext cx="10363200" cy="679994"/>
          </a:xfrm>
          <a:prstGeom prst="rect">
            <a:avLst/>
          </a:prstGeom>
          <a:solidFill>
            <a:srgbClr val="D8D8D8"/>
          </a:solidFill>
          <a:ln>
            <a:noFill/>
          </a:ln>
          <a:effectLst>
            <a:outerShdw blurRad="50800" dist="38100" dir="2700000" algn="tl" rotWithShape="0">
              <a:srgbClr val="000000">
                <a:alpha val="40000"/>
              </a:srgbClr>
            </a:outerShdw>
          </a:effectLst>
        </p:spPr>
        <p:txBody>
          <a:bodyPr wrap="square" lIns="91425" tIns="45700" rIns="91425" bIns="45700" anchor="ctr" anchorCtr="0">
            <a:noAutofit/>
          </a:bodyPr>
          <a:lstStyle/>
          <a:p>
            <a:pPr marL="271463" marR="0" lvl="0" indent="-474663" algn="l" rtl="0">
              <a:lnSpc>
                <a:spcPct val="100000"/>
              </a:lnSpc>
              <a:spcBef>
                <a:spcPts val="0"/>
              </a:spcBef>
              <a:spcAft>
                <a:spcPts val="0"/>
              </a:spcAft>
              <a:buClr>
                <a:srgbClr val="222A35"/>
              </a:buClr>
              <a:buSzPct val="100000"/>
              <a:buFont typeface="Calibri"/>
              <a:buNone/>
            </a:pPr>
            <a:r>
              <a:rPr lang="nl-BE" sz="3200" b="0" i="0" u="none" strike="noStrike" cap="none" dirty="0">
                <a:solidFill>
                  <a:srgbClr val="222A35"/>
                </a:solidFill>
                <a:latin typeface="Calibri"/>
                <a:ea typeface="Calibri"/>
                <a:cs typeface="Calibri"/>
                <a:sym typeface="Calibri"/>
              </a:rPr>
              <a:t>		3.	OSLO proces en methode</a:t>
            </a:r>
          </a:p>
        </p:txBody>
      </p:sp>
      <p:sp>
        <p:nvSpPr>
          <p:cNvPr id="7" name="Shape 110"/>
          <p:cNvSpPr/>
          <p:nvPr/>
        </p:nvSpPr>
        <p:spPr>
          <a:xfrm>
            <a:off x="1828800" y="5639364"/>
            <a:ext cx="10363200" cy="679994"/>
          </a:xfrm>
          <a:prstGeom prst="rect">
            <a:avLst/>
          </a:prstGeom>
          <a:solidFill>
            <a:srgbClr val="D8D8D8"/>
          </a:solidFill>
          <a:ln>
            <a:noFill/>
          </a:ln>
          <a:effectLst>
            <a:outerShdw blurRad="50800" dist="38100" dir="2700000" algn="tl" rotWithShape="0">
              <a:srgbClr val="000000">
                <a:alpha val="40000"/>
              </a:srgbClr>
            </a:outerShdw>
          </a:effectLst>
        </p:spPr>
        <p:txBody>
          <a:bodyPr wrap="square" lIns="91425" tIns="45700" rIns="91425" bIns="45700" anchor="ctr" anchorCtr="0">
            <a:noAutofit/>
          </a:bodyPr>
          <a:lstStyle/>
          <a:p>
            <a:pPr marL="271463" marR="0" lvl="0" indent="-474663" algn="l" rtl="0">
              <a:lnSpc>
                <a:spcPct val="100000"/>
              </a:lnSpc>
              <a:spcBef>
                <a:spcPts val="0"/>
              </a:spcBef>
              <a:spcAft>
                <a:spcPts val="0"/>
              </a:spcAft>
              <a:buClr>
                <a:srgbClr val="222A35"/>
              </a:buClr>
              <a:buSzPct val="100000"/>
              <a:buFont typeface="Calibri"/>
              <a:buNone/>
            </a:pPr>
            <a:r>
              <a:rPr lang="nl-BE" sz="3200" b="0" i="0" u="none" strike="noStrike" cap="none" dirty="0">
                <a:solidFill>
                  <a:srgbClr val="222A35"/>
                </a:solidFill>
                <a:latin typeface="Calibri"/>
                <a:ea typeface="Calibri"/>
                <a:cs typeface="Calibri"/>
                <a:sym typeface="Calibri"/>
              </a:rPr>
              <a:t>		4.	 </a:t>
            </a:r>
            <a:r>
              <a:rPr lang="nl-BE" sz="3200" dirty="0">
                <a:solidFill>
                  <a:srgbClr val="222A35"/>
                </a:solidFill>
                <a:latin typeface="Calibri"/>
                <a:ea typeface="Calibri"/>
                <a:cs typeface="Calibri"/>
                <a:sym typeface="Calibri"/>
              </a:rPr>
              <a:t>Varia</a:t>
            </a:r>
            <a:endParaRPr lang="nl-BE" sz="3200" b="0" i="0" u="none" strike="noStrike" cap="none" dirty="0">
              <a:solidFill>
                <a:srgbClr val="222A35"/>
              </a:solidFill>
              <a:latin typeface="Calibri"/>
              <a:ea typeface="Calibri"/>
              <a:cs typeface="Calibri"/>
              <a:sym typeface="Calibri"/>
            </a:endParaRP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2181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sp>
        <p:nvSpPr>
          <p:cNvPr id="6" name="Rectangle 5"/>
          <p:cNvSpPr/>
          <p:nvPr/>
        </p:nvSpPr>
        <p:spPr>
          <a:xfrm>
            <a:off x="2321931" y="2874316"/>
            <a:ext cx="6895395" cy="646331"/>
          </a:xfrm>
          <a:prstGeom prst="rect">
            <a:avLst/>
          </a:prstGeom>
        </p:spPr>
        <p:txBody>
          <a:bodyPr wrap="square">
            <a:spAutoFit/>
          </a:bodyPr>
          <a:lstStyle/>
          <a:p>
            <a:pPr algn="r">
              <a:buClr>
                <a:schemeClr val="tx1"/>
              </a:buClr>
            </a:pPr>
            <a:r>
              <a:rPr lang="nl-BE" sz="3600" dirty="0"/>
              <a:t>alleen bij URI’s van type “ns”</a:t>
            </a:r>
            <a:endParaRPr lang="nl-BE" sz="3600" i="1" dirty="0"/>
          </a:p>
        </p:txBody>
      </p:sp>
      <p:sp>
        <p:nvSpPr>
          <p:cNvPr id="7" name="TextBox 6"/>
          <p:cNvSpPr txBox="1"/>
          <p:nvPr/>
        </p:nvSpPr>
        <p:spPr>
          <a:xfrm>
            <a:off x="2496622" y="2677786"/>
            <a:ext cx="1450848" cy="1323439"/>
          </a:xfrm>
          <a:prstGeom prst="rect">
            <a:avLst/>
          </a:prstGeom>
        </p:spPr>
        <p:txBody>
          <a:bodyPr wrap="square" rtlCol="0">
            <a:spAutoFit/>
          </a:bodyPr>
          <a:lstStyle/>
          <a:p>
            <a:r>
              <a:rPr lang="nl-BE" sz="8000" b="1" dirty="0">
                <a:latin typeface="FlandersArtSans-Medium" panose="00000600000000000000" pitchFamily="2" charset="0"/>
              </a:rPr>
              <a:t>#</a:t>
            </a:r>
          </a:p>
        </p:txBody>
      </p:sp>
      <p:sp>
        <p:nvSpPr>
          <p:cNvPr id="12"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6</a:t>
            </a:r>
          </a:p>
        </p:txBody>
      </p:sp>
      <p:sp>
        <p:nvSpPr>
          <p:cNvPr id="13"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5" name="Slide Number Placeholder 4"/>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20</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52947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type="body" idx="1"/>
          </p:nvPr>
        </p:nvSpPr>
        <p:spPr/>
        <p:txBody>
          <a:bodyPr>
            <a:normAutofit/>
          </a:bodyPr>
          <a:lstStyle/>
          <a:p>
            <a:pPr>
              <a:buFont typeface="Wingdings" panose="05000000000000000000" pitchFamily="2" charset="2"/>
              <a:buChar char="§"/>
            </a:pPr>
            <a:endParaRPr lang="nl-BE" dirty="0"/>
          </a:p>
          <a:p>
            <a:pPr>
              <a:buFont typeface="Wingdings" panose="05000000000000000000" pitchFamily="2" charset="2"/>
              <a:buChar char="§"/>
            </a:pPr>
            <a:endParaRPr lang="nl-BE" dirty="0"/>
          </a:p>
        </p:txBody>
      </p:sp>
      <p:sp>
        <p:nvSpPr>
          <p:cNvPr id="6" name="Rectangle 5"/>
          <p:cNvSpPr/>
          <p:nvPr/>
        </p:nvSpPr>
        <p:spPr>
          <a:xfrm>
            <a:off x="2069592" y="2874315"/>
            <a:ext cx="8501919" cy="1077218"/>
          </a:xfrm>
          <a:prstGeom prst="rect">
            <a:avLst/>
          </a:prstGeom>
        </p:spPr>
        <p:txBody>
          <a:bodyPr wrap="square">
            <a:spAutoFit/>
          </a:bodyPr>
          <a:lstStyle/>
          <a:p>
            <a:pPr lvl="0" algn="ctr">
              <a:defRPr/>
            </a:pPr>
            <a:r>
              <a:rPr lang="nl-BE" sz="3200" dirty="0"/>
              <a:t>Termen voor {concept} </a:t>
            </a:r>
          </a:p>
          <a:p>
            <a:pPr lvl="0" algn="ctr">
              <a:defRPr/>
            </a:pPr>
            <a:r>
              <a:rPr lang="nl-BE" sz="3200" dirty="0"/>
              <a:t>vastgesteld op niveau van domein</a:t>
            </a:r>
          </a:p>
        </p:txBody>
      </p:sp>
      <p:sp>
        <p:nvSpPr>
          <p:cNvPr id="9"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7</a:t>
            </a:r>
          </a:p>
        </p:txBody>
      </p:sp>
      <p:sp>
        <p:nvSpPr>
          <p:cNvPr id="10"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5" name="Slide Number Placeholder 4"/>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21</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200527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34322" y="2853951"/>
            <a:ext cx="7867534" cy="2246769"/>
          </a:xfrm>
          <a:prstGeom prst="rect">
            <a:avLst/>
          </a:prstGeom>
        </p:spPr>
        <p:txBody>
          <a:bodyPr wrap="square">
            <a:spAutoFit/>
          </a:bodyPr>
          <a:lstStyle/>
          <a:p>
            <a:pPr>
              <a:buClr>
                <a:schemeClr val="tx1"/>
              </a:buClr>
            </a:pPr>
            <a:r>
              <a:rPr lang="nl-BE" sz="2800" b="1" dirty="0"/>
              <a:t>{referentie} </a:t>
            </a:r>
          </a:p>
          <a:p>
            <a:pPr marL="457200" indent="-457200">
              <a:buFont typeface="Arial" panose="020B0604020202020204" pitchFamily="34" charset="0"/>
              <a:buChar char="•"/>
            </a:pPr>
            <a:r>
              <a:rPr lang="nl-BE" sz="2800" dirty="0"/>
              <a:t>kan meermaals gebruikt worden</a:t>
            </a:r>
          </a:p>
          <a:p>
            <a:pPr marL="457200" indent="-457200">
              <a:buFont typeface="Arial" panose="020B0604020202020204" pitchFamily="34" charset="0"/>
              <a:buChar char="•"/>
            </a:pPr>
            <a:r>
              <a:rPr lang="nl-BE" sz="2800" dirty="0"/>
              <a:t>= {referentie-basis} of</a:t>
            </a:r>
          </a:p>
          <a:p>
            <a:r>
              <a:rPr lang="nl-BE" sz="2800" dirty="0"/>
              <a:t>	{referentie-basis} / {referentie-versie}</a:t>
            </a:r>
          </a:p>
          <a:p>
            <a:pPr marL="457200" indent="-457200">
              <a:buClr>
                <a:schemeClr val="tx1"/>
              </a:buClr>
              <a:buFont typeface="Arial" panose="020B0604020202020204" pitchFamily="34" charset="0"/>
              <a:buChar char="•"/>
            </a:pPr>
            <a:endParaRPr lang="nl-BE" sz="2800" i="1" dirty="0"/>
          </a:p>
        </p:txBody>
      </p:sp>
      <p:sp>
        <p:nvSpPr>
          <p:cNvPr id="10" name="Scroll: Vertical 7"/>
          <p:cNvSpPr/>
          <p:nvPr/>
        </p:nvSpPr>
        <p:spPr>
          <a:xfrm>
            <a:off x="957484" y="1756739"/>
            <a:ext cx="731520" cy="831214"/>
          </a:xfrm>
          <a:prstGeom prst="verticalScroll">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BE" sz="4000" dirty="0"/>
              <a:t>8</a:t>
            </a:r>
          </a:p>
        </p:txBody>
      </p:sp>
      <p:sp>
        <p:nvSpPr>
          <p:cNvPr id="11" name="Title 3"/>
          <p:cNvSpPr>
            <a:spLocks noGrp="1"/>
          </p:cNvSpPr>
          <p:nvPr>
            <p:ph type="title"/>
          </p:nvPr>
        </p:nvSpPr>
        <p:spPr>
          <a:xfrm>
            <a:off x="838200" y="365125"/>
            <a:ext cx="10515600" cy="1325563"/>
          </a:xfrm>
          <a:noFill/>
          <a:ln>
            <a:noFill/>
          </a:ln>
        </p:spPr>
        <p:txBody>
          <a:bodyPr wrap="square" lIns="91425" tIns="91425" rIns="91425" bIns="91425" anchor="ctr" anchorCtr="0">
            <a:normAutofit fontScale="90000"/>
          </a:bodyPr>
          <a:lstStyle/>
          <a:p>
            <a:r>
              <a:rPr lang="nl-BE" dirty="0"/>
              <a:t>Vlaamse URI-standaard voor data</a:t>
            </a:r>
            <a:br>
              <a:rPr lang="nl-BE" dirty="0"/>
            </a:br>
            <a:r>
              <a:rPr lang="nl-BE" sz="4000" b="1" dirty="0"/>
              <a:t>Regels</a:t>
            </a:r>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22</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140397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sz="quarter" idx="4294967295"/>
          </p:nvPr>
        </p:nvPicPr>
        <p:blipFill>
          <a:blip r:embed="rId3" cstate="print">
            <a:lum bright="-7000" contrast="19000"/>
          </a:blip>
          <a:srcRect/>
          <a:stretch>
            <a:fillRect/>
          </a:stretch>
        </p:blipFill>
        <p:spPr bwMode="auto">
          <a:xfrm>
            <a:off x="3128319" y="1796784"/>
            <a:ext cx="5482281" cy="4689877"/>
          </a:xfrm>
          <a:prstGeom prst="rect">
            <a:avLst/>
          </a:prstGeom>
          <a:noFill/>
          <a:ln w="9525">
            <a:solidFill>
              <a:schemeClr val="tx1"/>
            </a:solidFill>
            <a:miter lim="800000"/>
            <a:headEnd/>
            <a:tailEnd/>
          </a:ln>
          <a:effectLst>
            <a:outerShdw blurRad="50800" dist="190500" dir="2700000" algn="tl" rotWithShape="0">
              <a:prstClr val="black">
                <a:alpha val="40000"/>
              </a:prstClr>
            </a:outerShdw>
          </a:effectLst>
        </p:spPr>
      </p:pic>
      <p:pic>
        <p:nvPicPr>
          <p:cNvPr id="6" name="Picture 5" descr="Free illustration: &lt;strong&gt;Checklist&lt;/strong&gt;, List, Check, &lt;strong&gt;Check List&lt;/strong&gt; - Free Image on ..."/>
          <p:cNvPicPr>
            <a:picLocks noChangeAspect="1"/>
          </p:cNvPicPr>
          <p:nvPr/>
        </p:nvPicPr>
        <p:blipFill rotWithShape="1">
          <a:blip r:embed="rId4">
            <a:extLst>
              <a:ext uri="{28A0092B-C50C-407E-A947-70E740481C1C}">
                <a14:useLocalDpi xmlns:a14="http://schemas.microsoft.com/office/drawing/2010/main" val="0"/>
              </a:ext>
            </a:extLst>
          </a:blip>
          <a:srcRect l="10912" t="2918" r="7488" b="1833"/>
          <a:stretch/>
        </p:blipFill>
        <p:spPr>
          <a:xfrm>
            <a:off x="7605367" y="1561970"/>
            <a:ext cx="2337703" cy="21830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itle 3"/>
          <p:cNvSpPr txBox="1">
            <a:spLocks/>
          </p:cNvSpPr>
          <p:nvPr/>
        </p:nvSpPr>
        <p:spPr>
          <a:xfrm>
            <a:off x="838200" y="365125"/>
            <a:ext cx="10515600" cy="1325563"/>
          </a:xfrm>
          <a:prstGeom prst="rect">
            <a:avLst/>
          </a:prstGeom>
          <a:noFill/>
          <a:ln>
            <a:noFill/>
          </a:ln>
        </p:spPr>
        <p:txBody>
          <a:bodyPr wrap="square" lIns="91425" tIns="91425" rIns="91425" bIns="91425" anchor="ctr" anchorCtr="0">
            <a:normAutofit fontScale="97500"/>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100000"/>
              <a:buFont typeface="Arial"/>
              <a:buNone/>
              <a:defRPr sz="1800"/>
            </a:lvl2pPr>
            <a:lvl3pPr lvl="2" indent="0">
              <a:spcBef>
                <a:spcPts val="0"/>
              </a:spcBef>
              <a:buSzPct val="100000"/>
              <a:buFont typeface="Arial"/>
              <a:buNone/>
              <a:defRPr sz="1800"/>
            </a:lvl3pPr>
            <a:lvl4pPr lvl="3" indent="0">
              <a:spcBef>
                <a:spcPts val="0"/>
              </a:spcBef>
              <a:buSzPct val="100000"/>
              <a:buFont typeface="Arial"/>
              <a:buNone/>
              <a:defRPr sz="1800"/>
            </a:lvl4pPr>
            <a:lvl5pPr lvl="4" indent="0">
              <a:spcBef>
                <a:spcPts val="0"/>
              </a:spcBef>
              <a:buSzPct val="100000"/>
              <a:buFont typeface="Arial"/>
              <a:buNone/>
              <a:defRPr sz="1800"/>
            </a:lvl5pPr>
            <a:lvl6pPr lvl="5" indent="0">
              <a:spcBef>
                <a:spcPts val="0"/>
              </a:spcBef>
              <a:buSzPct val="100000"/>
              <a:buFont typeface="Arial"/>
              <a:buNone/>
              <a:defRPr sz="1800"/>
            </a:lvl6pPr>
            <a:lvl7pPr lvl="6" indent="0">
              <a:spcBef>
                <a:spcPts val="0"/>
              </a:spcBef>
              <a:buSzPct val="100000"/>
              <a:buFont typeface="Arial"/>
              <a:buNone/>
              <a:defRPr sz="1800"/>
            </a:lvl7pPr>
            <a:lvl8pPr lvl="7" indent="0">
              <a:spcBef>
                <a:spcPts val="0"/>
              </a:spcBef>
              <a:buSzPct val="100000"/>
              <a:buFont typeface="Arial"/>
              <a:buNone/>
              <a:defRPr sz="1800"/>
            </a:lvl8pPr>
            <a:lvl9pPr lvl="8" indent="0">
              <a:spcBef>
                <a:spcPts val="0"/>
              </a:spcBef>
              <a:buSzPct val="100000"/>
              <a:buFont typeface="Arial"/>
              <a:buNone/>
              <a:defRPr sz="1800"/>
            </a:lvl9pPr>
          </a:lstStyle>
          <a:p>
            <a:r>
              <a:rPr lang="nl-BE" dirty="0"/>
              <a:t>Vlaamse URI-standaard voor data</a:t>
            </a:r>
            <a:br>
              <a:rPr lang="nl-BE" dirty="0"/>
            </a:br>
            <a:r>
              <a:rPr lang="nl-BE" sz="4000" b="1" dirty="0"/>
              <a:t>Compliance checklist</a:t>
            </a:r>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23</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7213963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6" name="Shape 354">
            <a:extLst>
              <a:ext uri="{FF2B5EF4-FFF2-40B4-BE49-F238E27FC236}">
                <a16:creationId xmlns:a16="http://schemas.microsoft.com/office/drawing/2014/main" xmlns="" id="{2155B5C1-D18C-492C-935C-23501BACDDA3}"/>
              </a:ext>
            </a:extLst>
          </p:cNvPr>
          <p:cNvSpPr txBox="1">
            <a:spLocks noGrp="1"/>
          </p:cNvSpPr>
          <p:nvPr>
            <p:ph type="title"/>
          </p:nvPr>
        </p:nvSpPr>
        <p:spPr>
          <a:xfrm>
            <a:off x="915979" y="3302785"/>
            <a:ext cx="5453665" cy="1859225"/>
          </a:xfrm>
          <a:prstGeom prst="rect">
            <a:avLst/>
          </a:prstGeom>
          <a:noFill/>
          <a:ln>
            <a:noFill/>
          </a:ln>
        </p:spPr>
        <p:txBody>
          <a:bodyPr wrap="square" lIns="45700" tIns="45700" rIns="45700" bIns="45700" anchor="b" anchorCtr="0">
            <a:noAutofit/>
          </a:bodyPr>
          <a:lstStyle/>
          <a:p>
            <a:pPr lvl="0">
              <a:buSzPct val="25000"/>
            </a:pPr>
            <a:r>
              <a:rPr lang="nl-BE" sz="3000" b="1" i="0" u="none" strike="noStrike" cap="none" dirty="0">
                <a:solidFill>
                  <a:srgbClr val="262626"/>
                </a:solidFill>
                <a:latin typeface="Arial"/>
                <a:ea typeface="Arial"/>
                <a:cs typeface="Arial"/>
                <a:sym typeface="Arial"/>
              </a:rPr>
              <a:t>OSLO proces en methode</a:t>
            </a:r>
            <a:br>
              <a:rPr lang="nl-BE" sz="3000" b="1" i="0" u="none" strike="noStrike" cap="none" dirty="0">
                <a:solidFill>
                  <a:srgbClr val="262626"/>
                </a:solidFill>
                <a:latin typeface="Arial"/>
                <a:ea typeface="Arial"/>
                <a:cs typeface="Arial"/>
                <a:sym typeface="Arial"/>
              </a:rPr>
            </a:br>
            <a:r>
              <a:rPr lang="nl-BE" sz="2000" dirty="0">
                <a:solidFill>
                  <a:srgbClr val="262626"/>
                </a:solidFill>
              </a:rPr>
              <a:t/>
            </a:r>
            <a:br>
              <a:rPr lang="nl-BE" sz="2000" dirty="0">
                <a:solidFill>
                  <a:srgbClr val="262626"/>
                </a:solidFill>
              </a:rPr>
            </a:br>
            <a:endParaRPr lang="en-US" sz="2000" b="1" i="0" u="none" strike="noStrike" cap="none" dirty="0">
              <a:solidFill>
                <a:srgbClr val="262626"/>
              </a:solidFill>
              <a:latin typeface="Arial"/>
              <a:ea typeface="Arial"/>
              <a:cs typeface="Arial"/>
              <a:sym typeface="Arial"/>
            </a:endParaRPr>
          </a:p>
        </p:txBody>
      </p:sp>
      <p:sp>
        <p:nvSpPr>
          <p:cNvPr id="8" name="Subtitle 6">
            <a:extLst>
              <a:ext uri="{FF2B5EF4-FFF2-40B4-BE49-F238E27FC236}">
                <a16:creationId xmlns:a16="http://schemas.microsoft.com/office/drawing/2014/main" xmlns="" id="{4CA13395-5AFF-45A6-8535-1C765F4B8C29}"/>
              </a:ext>
            </a:extLst>
          </p:cNvPr>
          <p:cNvSpPr>
            <a:spLocks noGrp="1"/>
          </p:cNvSpPr>
          <p:nvPr>
            <p:ph type="subTitle" idx="1"/>
          </p:nvPr>
        </p:nvSpPr>
        <p:spPr>
          <a:xfrm>
            <a:off x="915979" y="4898093"/>
            <a:ext cx="6312724" cy="527833"/>
          </a:xfrm>
        </p:spPr>
        <p:txBody>
          <a:bodyPr/>
          <a:lstStyle/>
          <a:p>
            <a:r>
              <a:rPr lang="nl-BE" dirty="0">
                <a:solidFill>
                  <a:schemeClr val="tx1"/>
                </a:solidFill>
              </a:rPr>
              <a:t>Jens Scheerlinck</a:t>
            </a:r>
          </a:p>
        </p:txBody>
      </p:sp>
    </p:spTree>
    <p:extLst>
      <p:ext uri="{BB962C8B-B14F-4D97-AF65-F5344CB8AC3E}">
        <p14:creationId xmlns:p14="http://schemas.microsoft.com/office/powerpoint/2010/main" val="29104248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OSLO proces en methode</a:t>
            </a:r>
            <a:br>
              <a:rPr lang="nl-BE" dirty="0"/>
            </a:br>
            <a:r>
              <a:rPr lang="nl-BE" sz="3600" b="1" dirty="0"/>
              <a:t>Ontstaan</a:t>
            </a:r>
            <a:endParaRPr lang="nl-BE" dirty="0"/>
          </a:p>
        </p:txBody>
      </p:sp>
      <p:sp>
        <p:nvSpPr>
          <p:cNvPr id="6" name="Shape 120"/>
          <p:cNvSpPr txBox="1">
            <a:spLocks noGrp="1"/>
          </p:cNvSpPr>
          <p:nvPr>
            <p:ph type="body" idx="1"/>
          </p:nvPr>
        </p:nvSpPr>
        <p:spPr>
          <a:xfrm>
            <a:off x="1824039" y="2063577"/>
            <a:ext cx="8543925" cy="441096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nl-BE" dirty="0">
                <a:latin typeface="Calibri"/>
                <a:ea typeface="Calibri"/>
                <a:cs typeface="Calibri"/>
                <a:sym typeface="Calibri"/>
              </a:rPr>
              <a:t>Probleemstelling</a:t>
            </a:r>
            <a:endParaRPr dirty="0"/>
          </a:p>
          <a:p>
            <a:pPr marL="0" indent="0">
              <a:buNone/>
            </a:pPr>
            <a:endParaRPr dirty="0">
              <a:latin typeface="Calibri"/>
              <a:ea typeface="Calibri"/>
              <a:cs typeface="Calibri"/>
              <a:sym typeface="Calibri"/>
            </a:endParaRPr>
          </a:p>
          <a:p>
            <a:pPr marL="0" indent="0">
              <a:buNone/>
            </a:pPr>
            <a:r>
              <a:rPr lang="nl-BE" dirty="0">
                <a:latin typeface="Calibri"/>
                <a:ea typeface="Calibri"/>
                <a:cs typeface="Calibri"/>
                <a:sym typeface="Calibri"/>
              </a:rPr>
              <a:t>“</a:t>
            </a:r>
            <a:r>
              <a:rPr lang="nl-BE" i="1" dirty="0">
                <a:latin typeface="Calibri"/>
                <a:ea typeface="Calibri"/>
                <a:cs typeface="Calibri"/>
                <a:sym typeface="Calibri"/>
              </a:rPr>
              <a:t>Wanneer is iets een standaard en wat betekent dit voor mij?</a:t>
            </a:r>
            <a:r>
              <a:rPr lang="nl-BE" dirty="0">
                <a:latin typeface="Calibri"/>
                <a:ea typeface="Calibri"/>
                <a:cs typeface="Calibri"/>
                <a:sym typeface="Calibri"/>
              </a:rPr>
              <a:t>”</a:t>
            </a:r>
            <a:endParaRPr dirty="0"/>
          </a:p>
          <a:p>
            <a:pPr marL="0" indent="0">
              <a:buNone/>
            </a:pPr>
            <a:endParaRPr dirty="0">
              <a:latin typeface="Calibri"/>
              <a:ea typeface="Calibri"/>
              <a:cs typeface="Calibri"/>
              <a:sym typeface="Calibri"/>
            </a:endParaRPr>
          </a:p>
          <a:p>
            <a:pPr marL="0" indent="0">
              <a:buSzPts val="2000"/>
              <a:buNone/>
            </a:pPr>
            <a:r>
              <a:rPr lang="nl-BE" sz="2000" dirty="0">
                <a:latin typeface="Calibri"/>
                <a:ea typeface="Calibri"/>
                <a:cs typeface="Calibri"/>
                <a:sym typeface="Calibri"/>
              </a:rPr>
              <a:t>Nood aan: </a:t>
            </a:r>
            <a:endParaRPr dirty="0"/>
          </a:p>
          <a:p>
            <a:pPr marL="342900" indent="-342900">
              <a:buSzPts val="2000"/>
            </a:pPr>
            <a:r>
              <a:rPr lang="nl-BE" sz="2000" dirty="0">
                <a:latin typeface="Calibri"/>
                <a:ea typeface="Calibri"/>
                <a:cs typeface="Calibri"/>
                <a:sym typeface="Calibri"/>
              </a:rPr>
              <a:t>Procedure en criteria voor erkenning van datastandaarden; </a:t>
            </a:r>
            <a:endParaRPr dirty="0"/>
          </a:p>
          <a:p>
            <a:pPr marL="342900" indent="-342900">
              <a:buSzPts val="2000"/>
            </a:pPr>
            <a:r>
              <a:rPr lang="nl-BE" sz="2000" dirty="0">
                <a:latin typeface="Calibri"/>
                <a:ea typeface="Calibri"/>
                <a:cs typeface="Calibri"/>
                <a:sym typeface="Calibri"/>
              </a:rPr>
              <a:t>Duidelijkheid rond gevolgen van erkenning; </a:t>
            </a:r>
            <a:endParaRPr dirty="0"/>
          </a:p>
          <a:p>
            <a:pPr marL="342900" indent="-342900">
              <a:buSzPts val="2000"/>
            </a:pPr>
            <a:r>
              <a:rPr lang="nl-BE" sz="2000" dirty="0">
                <a:latin typeface="Calibri"/>
                <a:ea typeface="Calibri"/>
                <a:cs typeface="Calibri"/>
                <a:sym typeface="Calibri"/>
              </a:rPr>
              <a:t>Methode voor het tot stand komen van afspraken; </a:t>
            </a:r>
            <a:endParaRPr dirty="0"/>
          </a:p>
          <a:p>
            <a:pPr marL="342900" indent="-342900">
              <a:buSzPts val="2000"/>
            </a:pPr>
            <a:r>
              <a:rPr lang="nl-BE" sz="2000" dirty="0">
                <a:latin typeface="Calibri"/>
                <a:ea typeface="Calibri"/>
                <a:cs typeface="Calibri"/>
                <a:sym typeface="Calibri"/>
              </a:rPr>
              <a:t>Levenscyclus voor datastandaarden.</a:t>
            </a:r>
            <a:endParaRPr sz="2000" dirty="0">
              <a:latin typeface="Calibri"/>
              <a:ea typeface="Calibri"/>
              <a:cs typeface="Calibri"/>
              <a:sym typeface="Calibri"/>
            </a:endParaRPr>
          </a:p>
          <a:p>
            <a:pPr marL="0" indent="0">
              <a:buNone/>
            </a:pPr>
            <a:endParaRPr dirty="0">
              <a:latin typeface="Calibri"/>
              <a:ea typeface="Calibri"/>
              <a:cs typeface="Calibri"/>
              <a:sym typeface="Calibri"/>
            </a:endParaRPr>
          </a:p>
        </p:txBody>
      </p:sp>
    </p:spTree>
    <p:extLst>
      <p:ext uri="{BB962C8B-B14F-4D97-AF65-F5344CB8AC3E}">
        <p14:creationId xmlns:p14="http://schemas.microsoft.com/office/powerpoint/2010/main" val="226246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OSLO proces en methode</a:t>
            </a:r>
            <a:br>
              <a:rPr lang="nl-BE" dirty="0"/>
            </a:br>
            <a:r>
              <a:rPr lang="nl-BE" sz="3600" b="1" dirty="0"/>
              <a:t>Historiek</a:t>
            </a:r>
            <a:endParaRPr lang="nl-BE" dirty="0"/>
          </a:p>
        </p:txBody>
      </p:sp>
      <p:sp>
        <p:nvSpPr>
          <p:cNvPr id="6" name="Shape 120"/>
          <p:cNvSpPr txBox="1">
            <a:spLocks noGrp="1"/>
          </p:cNvSpPr>
          <p:nvPr>
            <p:ph type="body" idx="1"/>
          </p:nvPr>
        </p:nvSpPr>
        <p:spPr>
          <a:xfrm>
            <a:off x="1824039" y="2063577"/>
            <a:ext cx="8543925" cy="4410965"/>
          </a:xfrm>
          <a:prstGeom prst="rect">
            <a:avLst/>
          </a:prstGeom>
          <a:noFill/>
          <a:ln>
            <a:noFill/>
          </a:ln>
        </p:spPr>
        <p:txBody>
          <a:bodyPr spcFirstLastPara="1" wrap="square" lIns="91425" tIns="45700" rIns="91425" bIns="45700" anchor="t" anchorCtr="0">
            <a:noAutofit/>
          </a:bodyPr>
          <a:lstStyle/>
          <a:p>
            <a:pPr marL="457200" indent="-457200"/>
            <a:r>
              <a:rPr lang="en-GB" dirty="0" err="1">
                <a:latin typeface="Calibri"/>
                <a:ea typeface="Calibri"/>
                <a:cs typeface="Calibri"/>
                <a:sym typeface="Calibri"/>
              </a:rPr>
              <a:t>Onderzoek</a:t>
            </a:r>
            <a:r>
              <a:rPr lang="en-GB" dirty="0">
                <a:latin typeface="Calibri"/>
                <a:ea typeface="Calibri"/>
                <a:cs typeface="Calibri"/>
                <a:sym typeface="Calibri"/>
              </a:rPr>
              <a:t> </a:t>
            </a:r>
            <a:r>
              <a:rPr lang="en-GB" dirty="0" err="1">
                <a:latin typeface="Calibri"/>
                <a:ea typeface="Calibri"/>
                <a:cs typeface="Calibri"/>
                <a:sym typeface="Calibri"/>
              </a:rPr>
              <a:t>bestaande</a:t>
            </a:r>
            <a:r>
              <a:rPr lang="en-GB" dirty="0">
                <a:latin typeface="Calibri"/>
                <a:ea typeface="Calibri"/>
                <a:cs typeface="Calibri"/>
                <a:sym typeface="Calibri"/>
              </a:rPr>
              <a:t> </a:t>
            </a:r>
            <a:r>
              <a:rPr lang="en-GB" dirty="0" err="1">
                <a:latin typeface="Calibri"/>
                <a:ea typeface="Calibri"/>
                <a:cs typeface="Calibri"/>
                <a:sym typeface="Calibri"/>
              </a:rPr>
              <a:t>praktijken</a:t>
            </a:r>
            <a:endParaRPr lang="en-GB" dirty="0">
              <a:latin typeface="Calibri"/>
              <a:ea typeface="Calibri"/>
              <a:cs typeface="Calibri"/>
              <a:sym typeface="Calibri"/>
            </a:endParaRPr>
          </a:p>
          <a:p>
            <a:pPr marL="457200" indent="-457200"/>
            <a:endParaRPr lang="en-GB" dirty="0"/>
          </a:p>
          <a:p>
            <a:pPr marL="457200" indent="-457200"/>
            <a:endParaRPr lang="en-GB" dirty="0">
              <a:latin typeface="Calibri"/>
              <a:ea typeface="Calibri"/>
              <a:cs typeface="Calibri"/>
              <a:sym typeface="Calibri"/>
            </a:endParaRPr>
          </a:p>
          <a:p>
            <a:pPr marL="457200" indent="-457200"/>
            <a:endParaRPr lang="en-GB" dirty="0"/>
          </a:p>
          <a:p>
            <a:pPr marL="457200" indent="-457200"/>
            <a:endParaRPr lang="en-GB" dirty="0">
              <a:latin typeface="Calibri"/>
              <a:ea typeface="Calibri"/>
              <a:cs typeface="Calibri"/>
              <a:sym typeface="Calibri"/>
            </a:endParaRPr>
          </a:p>
          <a:p>
            <a:pPr marL="457200" indent="-457200"/>
            <a:endParaRPr lang="en-GB" dirty="0"/>
          </a:p>
          <a:p>
            <a:pPr marL="457200" indent="-457200"/>
            <a:r>
              <a:rPr lang="en-GB" dirty="0" err="1"/>
              <a:t>Opmaken</a:t>
            </a:r>
            <a:r>
              <a:rPr lang="en-GB" dirty="0"/>
              <a:t> van </a:t>
            </a:r>
            <a:r>
              <a:rPr lang="en-GB" dirty="0" err="1"/>
              <a:t>een</a:t>
            </a:r>
            <a:r>
              <a:rPr lang="en-GB" dirty="0"/>
              <a:t> </a:t>
            </a:r>
            <a:r>
              <a:rPr lang="en-GB" dirty="0" err="1"/>
              <a:t>initieel</a:t>
            </a:r>
            <a:r>
              <a:rPr lang="en-GB" dirty="0"/>
              <a:t> </a:t>
            </a:r>
            <a:r>
              <a:rPr lang="en-GB" dirty="0" err="1"/>
              <a:t>s</a:t>
            </a:r>
            <a:r>
              <a:rPr lang="en-GB" dirty="0" err="1">
                <a:latin typeface="Calibri"/>
                <a:ea typeface="Calibri"/>
                <a:cs typeface="Calibri"/>
                <a:sym typeface="Calibri"/>
              </a:rPr>
              <a:t>neuveldocument</a:t>
            </a:r>
            <a:endParaRPr dirty="0">
              <a:latin typeface="Calibri"/>
              <a:ea typeface="Calibri"/>
              <a:cs typeface="Calibri"/>
              <a:sym typeface="Calibri"/>
            </a:endParaRPr>
          </a:p>
        </p:txBody>
      </p:sp>
      <p:sp>
        <p:nvSpPr>
          <p:cNvPr id="5" name="Down Arrow 4"/>
          <p:cNvSpPr/>
          <p:nvPr/>
        </p:nvSpPr>
        <p:spPr>
          <a:xfrm>
            <a:off x="1035907" y="1937824"/>
            <a:ext cx="607541" cy="4339409"/>
          </a:xfrm>
          <a:prstGeom prst="downArrow">
            <a:avLst/>
          </a:prstGeom>
          <a:solidFill>
            <a:srgbClr val="FFFF00"/>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7" name="Shape 226" descr="Image result for isa programme"/>
          <p:cNvPicPr preferRelativeResize="0"/>
          <p:nvPr/>
        </p:nvPicPr>
        <p:blipFill rotWithShape="1">
          <a:blip r:embed="rId3">
            <a:alphaModFix/>
          </a:blip>
          <a:srcRect/>
          <a:stretch/>
        </p:blipFill>
        <p:spPr>
          <a:xfrm>
            <a:off x="5665927" y="3733620"/>
            <a:ext cx="1956726" cy="965447"/>
          </a:xfrm>
          <a:prstGeom prst="rect">
            <a:avLst/>
          </a:prstGeom>
          <a:noFill/>
          <a:ln>
            <a:noFill/>
          </a:ln>
        </p:spPr>
      </p:pic>
      <p:pic>
        <p:nvPicPr>
          <p:cNvPr id="8" name="Shape 227" descr="Image result for W3C"/>
          <p:cNvPicPr preferRelativeResize="0"/>
          <p:nvPr/>
        </p:nvPicPr>
        <p:blipFill rotWithShape="1">
          <a:blip r:embed="rId4">
            <a:alphaModFix/>
          </a:blip>
          <a:srcRect/>
          <a:stretch/>
        </p:blipFill>
        <p:spPr>
          <a:xfrm>
            <a:off x="5303967" y="2764294"/>
            <a:ext cx="1442252" cy="848057"/>
          </a:xfrm>
          <a:prstGeom prst="rect">
            <a:avLst/>
          </a:prstGeom>
          <a:noFill/>
          <a:ln>
            <a:noFill/>
          </a:ln>
        </p:spPr>
      </p:pic>
      <p:pic>
        <p:nvPicPr>
          <p:cNvPr id="9" name="Shape 228" descr="Image result for openstand"/>
          <p:cNvPicPr preferRelativeResize="0"/>
          <p:nvPr/>
        </p:nvPicPr>
        <p:blipFill rotWithShape="1">
          <a:blip r:embed="rId5">
            <a:alphaModFix/>
          </a:blip>
          <a:srcRect/>
          <a:stretch/>
        </p:blipFill>
        <p:spPr>
          <a:xfrm>
            <a:off x="2136436" y="2782835"/>
            <a:ext cx="1248205" cy="1077761"/>
          </a:xfrm>
          <a:prstGeom prst="rect">
            <a:avLst/>
          </a:prstGeom>
          <a:noFill/>
          <a:ln>
            <a:noFill/>
          </a:ln>
        </p:spPr>
      </p:pic>
      <p:pic>
        <p:nvPicPr>
          <p:cNvPr id="10" name="Shape 229"/>
          <p:cNvPicPr preferRelativeResize="0"/>
          <p:nvPr/>
        </p:nvPicPr>
        <p:blipFill>
          <a:blip r:embed="rId6">
            <a:alphaModFix/>
          </a:blip>
          <a:stretch>
            <a:fillRect/>
          </a:stretch>
        </p:blipFill>
        <p:spPr>
          <a:xfrm>
            <a:off x="3384641" y="2786104"/>
            <a:ext cx="1671603" cy="810976"/>
          </a:xfrm>
          <a:prstGeom prst="rect">
            <a:avLst/>
          </a:prstGeom>
          <a:noFill/>
          <a:ln>
            <a:noFill/>
          </a:ln>
        </p:spPr>
      </p:pic>
      <p:pic>
        <p:nvPicPr>
          <p:cNvPr id="11" name="Shape 230"/>
          <p:cNvPicPr preferRelativeResize="0"/>
          <p:nvPr/>
        </p:nvPicPr>
        <p:blipFill>
          <a:blip r:embed="rId7">
            <a:alphaModFix/>
          </a:blip>
          <a:stretch>
            <a:fillRect/>
          </a:stretch>
        </p:blipFill>
        <p:spPr>
          <a:xfrm>
            <a:off x="7019549" y="2625949"/>
            <a:ext cx="1285848" cy="1124746"/>
          </a:xfrm>
          <a:prstGeom prst="rect">
            <a:avLst/>
          </a:prstGeom>
          <a:noFill/>
          <a:ln>
            <a:noFill/>
          </a:ln>
        </p:spPr>
      </p:pic>
      <p:pic>
        <p:nvPicPr>
          <p:cNvPr id="12" name="Shape 231"/>
          <p:cNvPicPr preferRelativeResize="0"/>
          <p:nvPr/>
        </p:nvPicPr>
        <p:blipFill>
          <a:blip r:embed="rId8">
            <a:alphaModFix/>
          </a:blip>
          <a:stretch>
            <a:fillRect/>
          </a:stretch>
        </p:blipFill>
        <p:spPr>
          <a:xfrm>
            <a:off x="3384641" y="4047390"/>
            <a:ext cx="1492702" cy="651677"/>
          </a:xfrm>
          <a:prstGeom prst="rect">
            <a:avLst/>
          </a:prstGeom>
          <a:noFill/>
          <a:ln>
            <a:noFill/>
          </a:ln>
        </p:spPr>
      </p:pic>
    </p:spTree>
    <p:extLst>
      <p:ext uri="{BB962C8B-B14F-4D97-AF65-F5344CB8AC3E}">
        <p14:creationId xmlns:p14="http://schemas.microsoft.com/office/powerpoint/2010/main" val="37341883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OSLO proces en methode</a:t>
            </a:r>
            <a:br>
              <a:rPr lang="nl-BE" dirty="0"/>
            </a:br>
            <a:r>
              <a:rPr lang="nl-BE" sz="3600" b="1" dirty="0"/>
              <a:t>Historiek</a:t>
            </a:r>
            <a:endParaRPr lang="nl-BE" dirty="0"/>
          </a:p>
        </p:txBody>
      </p:sp>
      <p:sp>
        <p:nvSpPr>
          <p:cNvPr id="6" name="Shape 120"/>
          <p:cNvSpPr txBox="1">
            <a:spLocks noGrp="1"/>
          </p:cNvSpPr>
          <p:nvPr>
            <p:ph type="body" idx="1"/>
          </p:nvPr>
        </p:nvSpPr>
        <p:spPr>
          <a:xfrm>
            <a:off x="1824037" y="1866268"/>
            <a:ext cx="8543925" cy="4410965"/>
          </a:xfrm>
          <a:prstGeom prst="rect">
            <a:avLst/>
          </a:prstGeom>
          <a:noFill/>
          <a:ln>
            <a:noFill/>
          </a:ln>
        </p:spPr>
        <p:txBody>
          <a:bodyPr spcFirstLastPara="1" wrap="square" lIns="91425" tIns="45700" rIns="91425" bIns="45700" anchor="t" anchorCtr="0">
            <a:noAutofit/>
          </a:bodyPr>
          <a:lstStyle/>
          <a:p>
            <a:pPr marL="457200" indent="-457200"/>
            <a:r>
              <a:rPr lang="en-GB" b="1" dirty="0" err="1"/>
              <a:t>Werkgroep</a:t>
            </a:r>
            <a:r>
              <a:rPr lang="en-GB" b="1" dirty="0"/>
              <a:t> </a:t>
            </a:r>
            <a:r>
              <a:rPr lang="en-GB" b="1" dirty="0" err="1"/>
              <a:t>sessie</a:t>
            </a:r>
            <a:r>
              <a:rPr lang="en-GB" b="1" dirty="0"/>
              <a:t> 28/02</a:t>
            </a:r>
          </a:p>
          <a:p>
            <a:pPr marL="457200" lvl="1" indent="0">
              <a:spcBef>
                <a:spcPts val="0"/>
              </a:spcBef>
              <a:buSzPts val="2220"/>
              <a:buNone/>
            </a:pPr>
            <a:r>
              <a:rPr lang="nl-NL" sz="2800" dirty="0"/>
              <a:t>Doel werkgroep </a:t>
            </a:r>
          </a:p>
          <a:p>
            <a:pPr marL="800100" lvl="1" indent="-342900">
              <a:buSzPts val="1757"/>
            </a:pPr>
            <a:r>
              <a:rPr lang="nl-NL" sz="1800" dirty="0"/>
              <a:t>Uitwerken van een proces en methode voor </a:t>
            </a:r>
            <a:br>
              <a:rPr lang="nl-NL" sz="1800" dirty="0"/>
            </a:br>
            <a:r>
              <a:rPr lang="nl-NL" sz="1800" dirty="0"/>
              <a:t>de ontwikkeling en adoptie van datastandaarden</a:t>
            </a:r>
          </a:p>
          <a:p>
            <a:pPr marL="457200" lvl="1" indent="0">
              <a:spcBef>
                <a:spcPts val="1900"/>
              </a:spcBef>
              <a:buSzPts val="2220"/>
              <a:buNone/>
            </a:pPr>
            <a:r>
              <a:rPr lang="nl-NL" sz="2800" dirty="0"/>
              <a:t>Doel sessie</a:t>
            </a:r>
            <a:endParaRPr lang="nl-NL" sz="1800" dirty="0"/>
          </a:p>
          <a:p>
            <a:pPr marL="800100" lvl="1" indent="-342900">
              <a:buSzPts val="1757"/>
            </a:pPr>
            <a:r>
              <a:rPr lang="nl-NL" sz="1800" dirty="0"/>
              <a:t>Kennismaking met bestaande best </a:t>
            </a:r>
            <a:r>
              <a:rPr lang="nl-NL" sz="1800" dirty="0" err="1"/>
              <a:t>practices</a:t>
            </a:r>
            <a:endParaRPr lang="nl-NL" sz="1800" dirty="0"/>
          </a:p>
          <a:p>
            <a:pPr marL="800100" lvl="1" indent="-342900">
              <a:spcBef>
                <a:spcPts val="1900"/>
              </a:spcBef>
              <a:buSzPts val="1757"/>
            </a:pPr>
            <a:r>
              <a:rPr lang="nl-NL" sz="1800" dirty="0"/>
              <a:t>Brainstorm rond toepassing binnen de Vlaamse overheid</a:t>
            </a:r>
          </a:p>
          <a:p>
            <a:pPr marL="457200" indent="-457200"/>
            <a:endParaRPr lang="en-GB" dirty="0">
              <a:latin typeface="Calibri"/>
              <a:ea typeface="Calibri"/>
              <a:cs typeface="Calibri"/>
              <a:sym typeface="Calibri"/>
            </a:endParaRPr>
          </a:p>
          <a:p>
            <a:pPr marL="457200" indent="-457200"/>
            <a:endParaRPr lang="en-GB" dirty="0"/>
          </a:p>
          <a:p>
            <a:pPr marL="457200" indent="-457200"/>
            <a:endParaRPr lang="en-GB" dirty="0">
              <a:latin typeface="Calibri"/>
              <a:ea typeface="Calibri"/>
              <a:cs typeface="Calibri"/>
              <a:sym typeface="Calibri"/>
            </a:endParaRPr>
          </a:p>
          <a:p>
            <a:pPr marL="457200" indent="-457200"/>
            <a:endParaRPr lang="en-GB" dirty="0"/>
          </a:p>
          <a:p>
            <a:pPr marL="457200" indent="-457200"/>
            <a:endParaRPr lang="en-GB" dirty="0">
              <a:latin typeface="Calibri"/>
              <a:ea typeface="Calibri"/>
              <a:cs typeface="Calibri"/>
              <a:sym typeface="Calibri"/>
            </a:endParaRPr>
          </a:p>
          <a:p>
            <a:pPr marL="457200" indent="-457200"/>
            <a:endParaRPr lang="en-GB" dirty="0"/>
          </a:p>
        </p:txBody>
      </p:sp>
      <p:sp>
        <p:nvSpPr>
          <p:cNvPr id="5" name="Down Arrow 4"/>
          <p:cNvSpPr/>
          <p:nvPr/>
        </p:nvSpPr>
        <p:spPr>
          <a:xfrm>
            <a:off x="1035907" y="1937824"/>
            <a:ext cx="607541" cy="4339409"/>
          </a:xfrm>
          <a:prstGeom prst="downArrow">
            <a:avLst/>
          </a:prstGeom>
          <a:solidFill>
            <a:srgbClr val="FFFF00"/>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817224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OSLO proces en methode</a:t>
            </a:r>
            <a:br>
              <a:rPr lang="nl-BE" dirty="0"/>
            </a:br>
            <a:r>
              <a:rPr lang="nl-BE" sz="3600" b="1" dirty="0"/>
              <a:t>Historiek</a:t>
            </a:r>
            <a:endParaRPr lang="nl-BE" dirty="0"/>
          </a:p>
        </p:txBody>
      </p:sp>
      <p:sp>
        <p:nvSpPr>
          <p:cNvPr id="5" name="Down Arrow 4"/>
          <p:cNvSpPr/>
          <p:nvPr/>
        </p:nvSpPr>
        <p:spPr>
          <a:xfrm>
            <a:off x="1035907" y="1937824"/>
            <a:ext cx="607541" cy="4339409"/>
          </a:xfrm>
          <a:prstGeom prst="downArrow">
            <a:avLst/>
          </a:prstGeom>
          <a:solidFill>
            <a:srgbClr val="FFFF00"/>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7" name="Table 6"/>
          <p:cNvGraphicFramePr>
            <a:graphicFrameLocks noGrp="1"/>
          </p:cNvGraphicFramePr>
          <p:nvPr>
            <p:extLst>
              <p:ext uri="{D42A27DB-BD31-4B8C-83A1-F6EECF244321}">
                <p14:modId xmlns:p14="http://schemas.microsoft.com/office/powerpoint/2010/main" val="1011302358"/>
              </p:ext>
            </p:extLst>
          </p:nvPr>
        </p:nvGraphicFramePr>
        <p:xfrm>
          <a:off x="2434280" y="2573729"/>
          <a:ext cx="8748586" cy="3137855"/>
        </p:xfrm>
        <a:graphic>
          <a:graphicData uri="http://schemas.openxmlformats.org/drawingml/2006/table">
            <a:tbl>
              <a:tblPr firstRow="1" bandRow="1">
                <a:tableStyleId>{CC259208-23E7-489C-A719-25BB484D5EF2}</a:tableStyleId>
              </a:tblPr>
              <a:tblGrid>
                <a:gridCol w="5018712">
                  <a:extLst>
                    <a:ext uri="{9D8B030D-6E8A-4147-A177-3AD203B41FA5}">
                      <a16:colId xmlns:a16="http://schemas.microsoft.com/office/drawing/2014/main" xmlns="" val="20000"/>
                    </a:ext>
                  </a:extLst>
                </a:gridCol>
                <a:gridCol w="1864937">
                  <a:extLst>
                    <a:ext uri="{9D8B030D-6E8A-4147-A177-3AD203B41FA5}">
                      <a16:colId xmlns:a16="http://schemas.microsoft.com/office/drawing/2014/main" xmlns="" val="20001"/>
                    </a:ext>
                  </a:extLst>
                </a:gridCol>
                <a:gridCol w="1864937">
                  <a:extLst>
                    <a:ext uri="{9D8B030D-6E8A-4147-A177-3AD203B41FA5}">
                      <a16:colId xmlns:a16="http://schemas.microsoft.com/office/drawing/2014/main" xmlns="" val="20002"/>
                    </a:ext>
                  </a:extLst>
                </a:gridCol>
              </a:tblGrid>
              <a:tr h="311615">
                <a:tc>
                  <a:txBody>
                    <a:bodyPr/>
                    <a:lstStyle/>
                    <a:p>
                      <a:r>
                        <a:rPr lang="nl-BE" sz="1800" b="1" dirty="0"/>
                        <a:t>Stelling</a:t>
                      </a:r>
                    </a:p>
                  </a:txBody>
                  <a:tcPr marT="18000" marB="18000" anchor="ctr">
                    <a:solidFill>
                      <a:schemeClr val="tx2"/>
                    </a:solidFill>
                  </a:tcPr>
                </a:tc>
                <a:tc>
                  <a:txBody>
                    <a:bodyPr/>
                    <a:lstStyle/>
                    <a:p>
                      <a:pPr algn="ctr"/>
                      <a:r>
                        <a:rPr lang="nl-BE" sz="1800" b="1" dirty="0"/>
                        <a:t># Akkoord</a:t>
                      </a:r>
                    </a:p>
                  </a:txBody>
                  <a:tcPr marT="18000" marB="18000" anchor="ctr">
                    <a:solidFill>
                      <a:schemeClr val="tx2"/>
                    </a:solidFill>
                  </a:tcPr>
                </a:tc>
                <a:tc>
                  <a:txBody>
                    <a:bodyPr/>
                    <a:lstStyle/>
                    <a:p>
                      <a:pPr algn="ctr"/>
                      <a:r>
                        <a:rPr lang="nl-BE" sz="1800" b="1" dirty="0"/>
                        <a:t># Niet Akkoord</a:t>
                      </a:r>
                    </a:p>
                  </a:txBody>
                  <a:tcPr marT="18000" marB="18000" anchor="ctr">
                    <a:solidFill>
                      <a:schemeClr val="tx2"/>
                    </a:solidFill>
                  </a:tcPr>
                </a:tc>
                <a:extLst>
                  <a:ext uri="{0D108BD9-81ED-4DB2-BD59-A6C34878D82A}">
                    <a16:rowId xmlns:a16="http://schemas.microsoft.com/office/drawing/2014/main" xmlns="" val="10000"/>
                  </a:ext>
                </a:extLst>
              </a:tr>
              <a:tr h="48663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nl-BE" sz="1600" dirty="0"/>
                        <a:t>1. </a:t>
                      </a:r>
                      <a:r>
                        <a:rPr lang="nl-NL" sz="1600" b="0" i="0" u="none" strike="noStrike" kern="1200" cap="none" dirty="0">
                          <a:solidFill>
                            <a:schemeClr val="dk1"/>
                          </a:solidFill>
                          <a:effectLst/>
                          <a:latin typeface="Calibri"/>
                          <a:ea typeface="Calibri"/>
                          <a:cs typeface="Calibri"/>
                          <a:sym typeface="Calibri"/>
                        </a:rPr>
                        <a:t>De meerwaarde van open standaarden kan ik makkelijk uitleggen aan mijn collega's. </a:t>
                      </a:r>
                    </a:p>
                  </a:txBody>
                  <a:tcPr marT="18000" marB="18000" anchor="ctr"/>
                </a:tc>
                <a:tc>
                  <a:txBody>
                    <a:bodyPr/>
                    <a:lstStyle/>
                    <a:p>
                      <a:pPr algn="ctr"/>
                      <a:r>
                        <a:rPr lang="nl-BE" sz="1600" dirty="0"/>
                        <a:t>16</a:t>
                      </a:r>
                    </a:p>
                  </a:txBody>
                  <a:tcPr marT="18000" marB="18000" anchor="ctr">
                    <a:solidFill>
                      <a:schemeClr val="accent4">
                        <a:lumMod val="20000"/>
                        <a:lumOff val="80000"/>
                      </a:schemeClr>
                    </a:solidFill>
                  </a:tcPr>
                </a:tc>
                <a:tc>
                  <a:txBody>
                    <a:bodyPr/>
                    <a:lstStyle/>
                    <a:p>
                      <a:pPr algn="ctr"/>
                      <a:r>
                        <a:rPr lang="nl-BE" sz="1600" dirty="0"/>
                        <a:t>4</a:t>
                      </a:r>
                    </a:p>
                  </a:txBody>
                  <a:tcPr marT="18000" marB="18000" anchor="ctr"/>
                </a:tc>
                <a:extLst>
                  <a:ext uri="{0D108BD9-81ED-4DB2-BD59-A6C34878D82A}">
                    <a16:rowId xmlns:a16="http://schemas.microsoft.com/office/drawing/2014/main" xmlns="" val="10001"/>
                  </a:ext>
                </a:extLst>
              </a:tr>
              <a:tr h="48663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nl-BE" sz="1600" dirty="0"/>
                        <a:t>2. </a:t>
                      </a:r>
                      <a:r>
                        <a:rPr lang="nl-NL" sz="1600" b="0" i="0" u="none" strike="noStrike" kern="1200" cap="none" dirty="0">
                          <a:solidFill>
                            <a:schemeClr val="dk1"/>
                          </a:solidFill>
                          <a:effectLst/>
                          <a:latin typeface="Calibri"/>
                          <a:ea typeface="Calibri"/>
                          <a:cs typeface="Calibri"/>
                          <a:sym typeface="Calibri"/>
                        </a:rPr>
                        <a:t>Binnen mijn eigen organisatie is er voldoende kennis aanwezig om met open datastandaarden aan de slag te gaan. </a:t>
                      </a:r>
                    </a:p>
                  </a:txBody>
                  <a:tcPr marT="18000" marB="18000" anchor="ctr"/>
                </a:tc>
                <a:tc>
                  <a:txBody>
                    <a:bodyPr/>
                    <a:lstStyle/>
                    <a:p>
                      <a:pPr algn="ctr"/>
                      <a:r>
                        <a:rPr lang="nl-BE" sz="1600" dirty="0"/>
                        <a:t>7</a:t>
                      </a:r>
                    </a:p>
                  </a:txBody>
                  <a:tcPr marT="18000" marB="18000" anchor="ctr"/>
                </a:tc>
                <a:tc>
                  <a:txBody>
                    <a:bodyPr/>
                    <a:lstStyle/>
                    <a:p>
                      <a:pPr algn="ctr"/>
                      <a:r>
                        <a:rPr lang="nl-BE" sz="1600" dirty="0"/>
                        <a:t>12</a:t>
                      </a:r>
                    </a:p>
                  </a:txBody>
                  <a:tcPr marT="18000" marB="18000" anchor="ctr">
                    <a:solidFill>
                      <a:schemeClr val="accent4">
                        <a:lumMod val="20000"/>
                        <a:lumOff val="80000"/>
                      </a:schemeClr>
                    </a:solidFill>
                  </a:tcPr>
                </a:tc>
                <a:extLst>
                  <a:ext uri="{0D108BD9-81ED-4DB2-BD59-A6C34878D82A}">
                    <a16:rowId xmlns:a16="http://schemas.microsoft.com/office/drawing/2014/main" xmlns="" val="10002"/>
                  </a:ext>
                </a:extLst>
              </a:tr>
              <a:tr h="486631">
                <a:tc>
                  <a:txBody>
                    <a:bodyPr/>
                    <a:lstStyle/>
                    <a:p>
                      <a:pPr marL="0" indent="0">
                        <a:buFont typeface="+mj-lt"/>
                        <a:buNone/>
                      </a:pPr>
                      <a:r>
                        <a:rPr lang="nl-BE" sz="1600" dirty="0"/>
                        <a:t>3.</a:t>
                      </a:r>
                      <a:r>
                        <a:rPr lang="nl-NL" sz="1600" b="0" i="0" u="none" strike="noStrike" kern="1200" cap="none" dirty="0">
                          <a:solidFill>
                            <a:schemeClr val="dk1"/>
                          </a:solidFill>
                          <a:effectLst/>
                          <a:latin typeface="Calibri"/>
                          <a:ea typeface="Calibri"/>
                          <a:cs typeface="Calibri"/>
                          <a:sym typeface="Calibri"/>
                        </a:rPr>
                        <a:t> Een data standaard moet ontwikkeld worden met zoveel mogelijk belanghebbenden, ook al spelen er tegengestelde belangen onder deze. </a:t>
                      </a:r>
                      <a:endParaRPr lang="nl-BE" sz="1600" dirty="0"/>
                    </a:p>
                  </a:txBody>
                  <a:tcPr marT="18000" marB="18000" anchor="ctr"/>
                </a:tc>
                <a:tc>
                  <a:txBody>
                    <a:bodyPr/>
                    <a:lstStyle/>
                    <a:p>
                      <a:pPr algn="ctr"/>
                      <a:r>
                        <a:rPr lang="nl-BE" sz="1600" dirty="0"/>
                        <a:t>17</a:t>
                      </a:r>
                    </a:p>
                  </a:txBody>
                  <a:tcPr marT="18000" marB="18000" anchor="ctr">
                    <a:solidFill>
                      <a:schemeClr val="accent4">
                        <a:lumMod val="20000"/>
                        <a:lumOff val="80000"/>
                      </a:schemeClr>
                    </a:solidFill>
                  </a:tcPr>
                </a:tc>
                <a:tc>
                  <a:txBody>
                    <a:bodyPr/>
                    <a:lstStyle/>
                    <a:p>
                      <a:pPr algn="ctr"/>
                      <a:r>
                        <a:rPr lang="nl-BE" sz="1600" dirty="0"/>
                        <a:t>0</a:t>
                      </a:r>
                    </a:p>
                  </a:txBody>
                  <a:tcPr marT="18000" marB="18000" anchor="ctr"/>
                </a:tc>
                <a:extLst>
                  <a:ext uri="{0D108BD9-81ED-4DB2-BD59-A6C34878D82A}">
                    <a16:rowId xmlns:a16="http://schemas.microsoft.com/office/drawing/2014/main" xmlns="" val="10003"/>
                  </a:ext>
                </a:extLst>
              </a:tr>
              <a:tr h="48663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nl-BE" sz="1600" dirty="0"/>
                        <a:t>4. </a:t>
                      </a:r>
                      <a:r>
                        <a:rPr lang="nl-NL" sz="1600" b="0" i="0" u="none" strike="noStrike" kern="1200" cap="none" dirty="0">
                          <a:solidFill>
                            <a:schemeClr val="dk1"/>
                          </a:solidFill>
                          <a:effectLst/>
                          <a:latin typeface="Calibri"/>
                          <a:ea typeface="Calibri"/>
                          <a:cs typeface="Calibri"/>
                          <a:sym typeface="Calibri"/>
                        </a:rPr>
                        <a:t>Alle beslissingen en de achterliggende argumentaties moeten publiek toegankelijk en transparant gemaakt worden. </a:t>
                      </a:r>
                    </a:p>
                  </a:txBody>
                  <a:tcPr marT="18000" marB="18000" anchor="ctr"/>
                </a:tc>
                <a:tc>
                  <a:txBody>
                    <a:bodyPr/>
                    <a:lstStyle/>
                    <a:p>
                      <a:pPr algn="ctr"/>
                      <a:r>
                        <a:rPr lang="nl-BE" sz="1600" dirty="0"/>
                        <a:t>19</a:t>
                      </a:r>
                    </a:p>
                  </a:txBody>
                  <a:tcPr marT="18000" marB="18000" anchor="ctr">
                    <a:solidFill>
                      <a:schemeClr val="accent4">
                        <a:lumMod val="20000"/>
                        <a:lumOff val="80000"/>
                      </a:schemeClr>
                    </a:solidFill>
                  </a:tcPr>
                </a:tc>
                <a:tc>
                  <a:txBody>
                    <a:bodyPr/>
                    <a:lstStyle/>
                    <a:p>
                      <a:pPr algn="ctr"/>
                      <a:r>
                        <a:rPr lang="nl-BE" sz="1600" dirty="0"/>
                        <a:t>0</a:t>
                      </a:r>
                    </a:p>
                  </a:txBody>
                  <a:tcPr marT="18000" marB="18000" anchor="ctr"/>
                </a:tc>
                <a:extLst>
                  <a:ext uri="{0D108BD9-81ED-4DB2-BD59-A6C34878D82A}">
                    <a16:rowId xmlns:a16="http://schemas.microsoft.com/office/drawing/2014/main" xmlns="" val="10004"/>
                  </a:ext>
                </a:extLst>
              </a:tr>
            </a:tbl>
          </a:graphicData>
        </a:graphic>
      </p:graphicFrame>
      <p:sp>
        <p:nvSpPr>
          <p:cNvPr id="8" name="Shape 120"/>
          <p:cNvSpPr txBox="1">
            <a:spLocks noGrp="1"/>
          </p:cNvSpPr>
          <p:nvPr>
            <p:ph type="body" idx="1"/>
          </p:nvPr>
        </p:nvSpPr>
        <p:spPr>
          <a:xfrm>
            <a:off x="1824037" y="1866268"/>
            <a:ext cx="8543925" cy="4410965"/>
          </a:xfrm>
          <a:prstGeom prst="rect">
            <a:avLst/>
          </a:prstGeom>
          <a:noFill/>
          <a:ln>
            <a:noFill/>
          </a:ln>
        </p:spPr>
        <p:txBody>
          <a:bodyPr spcFirstLastPara="1" wrap="square" lIns="91425" tIns="45700" rIns="91425" bIns="45700" anchor="t" anchorCtr="0">
            <a:noAutofit/>
          </a:bodyPr>
          <a:lstStyle/>
          <a:p>
            <a:pPr marL="457200" indent="-457200"/>
            <a:r>
              <a:rPr lang="en-GB" b="1" dirty="0" err="1"/>
              <a:t>Werkgroep</a:t>
            </a:r>
            <a:r>
              <a:rPr lang="en-GB" b="1" dirty="0"/>
              <a:t> </a:t>
            </a:r>
            <a:r>
              <a:rPr lang="en-GB" b="1" dirty="0" err="1"/>
              <a:t>sessie</a:t>
            </a:r>
            <a:r>
              <a:rPr lang="en-GB" b="1" dirty="0"/>
              <a:t> 28/02 - </a:t>
            </a:r>
            <a:r>
              <a:rPr lang="en-GB" b="1" dirty="0" err="1"/>
              <a:t>Uitkomst</a:t>
            </a:r>
            <a:endParaRPr lang="en-GB" b="1" dirty="0"/>
          </a:p>
        </p:txBody>
      </p:sp>
    </p:spTree>
    <p:extLst>
      <p:ext uri="{BB962C8B-B14F-4D97-AF65-F5344CB8AC3E}">
        <p14:creationId xmlns:p14="http://schemas.microsoft.com/office/powerpoint/2010/main" val="12234619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OSLO proces en methode</a:t>
            </a:r>
            <a:br>
              <a:rPr lang="nl-BE" dirty="0"/>
            </a:br>
            <a:r>
              <a:rPr lang="nl-BE" sz="3600" b="1" dirty="0"/>
              <a:t>Historiek</a:t>
            </a:r>
            <a:endParaRPr lang="nl-BE" dirty="0"/>
          </a:p>
        </p:txBody>
      </p:sp>
      <p:sp>
        <p:nvSpPr>
          <p:cNvPr id="5" name="Down Arrow 4"/>
          <p:cNvSpPr/>
          <p:nvPr/>
        </p:nvSpPr>
        <p:spPr>
          <a:xfrm>
            <a:off x="1035907" y="1937824"/>
            <a:ext cx="607541" cy="4339409"/>
          </a:xfrm>
          <a:prstGeom prst="downArrow">
            <a:avLst/>
          </a:prstGeom>
          <a:solidFill>
            <a:srgbClr val="FFFF00"/>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7" name="Table 6"/>
          <p:cNvGraphicFramePr>
            <a:graphicFrameLocks noGrp="1"/>
          </p:cNvGraphicFramePr>
          <p:nvPr>
            <p:extLst>
              <p:ext uri="{D42A27DB-BD31-4B8C-83A1-F6EECF244321}">
                <p14:modId xmlns:p14="http://schemas.microsoft.com/office/powerpoint/2010/main" val="322904649"/>
              </p:ext>
            </p:extLst>
          </p:nvPr>
        </p:nvGraphicFramePr>
        <p:xfrm>
          <a:off x="2434280" y="2573729"/>
          <a:ext cx="8748586" cy="2894015"/>
        </p:xfrm>
        <a:graphic>
          <a:graphicData uri="http://schemas.openxmlformats.org/drawingml/2006/table">
            <a:tbl>
              <a:tblPr firstRow="1" bandRow="1">
                <a:tableStyleId>{CC259208-23E7-489C-A719-25BB484D5EF2}</a:tableStyleId>
              </a:tblPr>
              <a:tblGrid>
                <a:gridCol w="5018712">
                  <a:extLst>
                    <a:ext uri="{9D8B030D-6E8A-4147-A177-3AD203B41FA5}">
                      <a16:colId xmlns:a16="http://schemas.microsoft.com/office/drawing/2014/main" xmlns="" val="20000"/>
                    </a:ext>
                  </a:extLst>
                </a:gridCol>
                <a:gridCol w="1864937">
                  <a:extLst>
                    <a:ext uri="{9D8B030D-6E8A-4147-A177-3AD203B41FA5}">
                      <a16:colId xmlns:a16="http://schemas.microsoft.com/office/drawing/2014/main" xmlns="" val="20001"/>
                    </a:ext>
                  </a:extLst>
                </a:gridCol>
                <a:gridCol w="1864937">
                  <a:extLst>
                    <a:ext uri="{9D8B030D-6E8A-4147-A177-3AD203B41FA5}">
                      <a16:colId xmlns:a16="http://schemas.microsoft.com/office/drawing/2014/main" xmlns="" val="20002"/>
                    </a:ext>
                  </a:extLst>
                </a:gridCol>
              </a:tblGrid>
              <a:tr h="311615">
                <a:tc>
                  <a:txBody>
                    <a:bodyPr/>
                    <a:lstStyle/>
                    <a:p>
                      <a:r>
                        <a:rPr lang="nl-BE" sz="1800" b="1" dirty="0"/>
                        <a:t>Stelling</a:t>
                      </a:r>
                    </a:p>
                  </a:txBody>
                  <a:tcPr marT="18000" marB="18000" anchor="ctr">
                    <a:solidFill>
                      <a:schemeClr val="tx2"/>
                    </a:solidFill>
                  </a:tcPr>
                </a:tc>
                <a:tc>
                  <a:txBody>
                    <a:bodyPr/>
                    <a:lstStyle/>
                    <a:p>
                      <a:pPr algn="ctr"/>
                      <a:r>
                        <a:rPr lang="nl-BE" sz="1800" b="1" dirty="0"/>
                        <a:t># Akkoord</a:t>
                      </a:r>
                    </a:p>
                  </a:txBody>
                  <a:tcPr marT="18000" marB="18000" anchor="ctr">
                    <a:solidFill>
                      <a:schemeClr val="tx2"/>
                    </a:solidFill>
                  </a:tcPr>
                </a:tc>
                <a:tc>
                  <a:txBody>
                    <a:bodyPr/>
                    <a:lstStyle/>
                    <a:p>
                      <a:pPr algn="ctr"/>
                      <a:r>
                        <a:rPr lang="nl-BE" sz="1800" b="1" dirty="0"/>
                        <a:t># Niet Akkoord</a:t>
                      </a:r>
                    </a:p>
                  </a:txBody>
                  <a:tcPr marT="18000" marB="18000" anchor="ctr">
                    <a:solidFill>
                      <a:schemeClr val="tx2"/>
                    </a:solidFill>
                  </a:tcPr>
                </a:tc>
                <a:extLst>
                  <a:ext uri="{0D108BD9-81ED-4DB2-BD59-A6C34878D82A}">
                    <a16:rowId xmlns:a16="http://schemas.microsoft.com/office/drawing/2014/main" xmlns="" val="10000"/>
                  </a:ext>
                </a:extLst>
              </a:tr>
              <a:tr h="48663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nl-BE" sz="1600" dirty="0"/>
                        <a:t>5. </a:t>
                      </a:r>
                      <a:r>
                        <a:rPr lang="nl-NL" sz="1600" b="0" i="0" u="none" strike="noStrike" kern="1200" cap="none" dirty="0">
                          <a:solidFill>
                            <a:schemeClr val="dk1"/>
                          </a:solidFill>
                          <a:effectLst/>
                          <a:latin typeface="Calibri"/>
                          <a:ea typeface="Calibri"/>
                          <a:cs typeface="Calibri"/>
                          <a:sym typeface="Calibri"/>
                        </a:rPr>
                        <a:t>Vrijwilligheid om een standaard te adopteren moet een vereist principe zijn.  </a:t>
                      </a:r>
                    </a:p>
                  </a:txBody>
                  <a:tcPr marT="18000" marB="18000" anchor="ctr"/>
                </a:tc>
                <a:tc>
                  <a:txBody>
                    <a:bodyPr/>
                    <a:lstStyle/>
                    <a:p>
                      <a:pPr algn="ctr"/>
                      <a:r>
                        <a:rPr lang="nl-BE" sz="1600" dirty="0"/>
                        <a:t>3</a:t>
                      </a:r>
                    </a:p>
                  </a:txBody>
                  <a:tcPr marT="18000" marB="18000" anchor="ctr"/>
                </a:tc>
                <a:tc>
                  <a:txBody>
                    <a:bodyPr/>
                    <a:lstStyle/>
                    <a:p>
                      <a:pPr algn="ctr"/>
                      <a:r>
                        <a:rPr lang="nl-BE" sz="1600" dirty="0"/>
                        <a:t>13</a:t>
                      </a:r>
                    </a:p>
                  </a:txBody>
                  <a:tcPr marT="18000" marB="18000" anchor="ctr">
                    <a:solidFill>
                      <a:schemeClr val="accent4">
                        <a:lumMod val="20000"/>
                        <a:lumOff val="80000"/>
                      </a:schemeClr>
                    </a:solidFill>
                  </a:tcPr>
                </a:tc>
                <a:extLst>
                  <a:ext uri="{0D108BD9-81ED-4DB2-BD59-A6C34878D82A}">
                    <a16:rowId xmlns:a16="http://schemas.microsoft.com/office/drawing/2014/main" xmlns="" val="10001"/>
                  </a:ext>
                </a:extLst>
              </a:tr>
              <a:tr h="48663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nl-BE" sz="1600" dirty="0"/>
                        <a:t>6. </a:t>
                      </a:r>
                      <a:r>
                        <a:rPr lang="nl-NL" sz="1600" b="0" i="0" u="none" strike="noStrike" kern="1200" cap="none" dirty="0" err="1">
                          <a:solidFill>
                            <a:schemeClr val="dk1"/>
                          </a:solidFill>
                          <a:effectLst/>
                          <a:latin typeface="Calibri"/>
                          <a:ea typeface="Calibri"/>
                          <a:cs typeface="Calibri"/>
                          <a:sym typeface="Calibri"/>
                        </a:rPr>
                        <a:t>Comply</a:t>
                      </a:r>
                      <a:r>
                        <a:rPr lang="nl-NL" sz="1600" b="0" i="0" u="none" strike="noStrike" kern="1200" cap="none" dirty="0">
                          <a:solidFill>
                            <a:schemeClr val="dk1"/>
                          </a:solidFill>
                          <a:effectLst/>
                          <a:latin typeface="Calibri"/>
                          <a:ea typeface="Calibri"/>
                          <a:cs typeface="Calibri"/>
                          <a:sym typeface="Calibri"/>
                        </a:rPr>
                        <a:t> or </a:t>
                      </a:r>
                      <a:r>
                        <a:rPr lang="nl-NL" sz="1600" b="0" i="0" u="none" strike="noStrike" kern="1200" cap="none" dirty="0" err="1">
                          <a:solidFill>
                            <a:schemeClr val="dk1"/>
                          </a:solidFill>
                          <a:effectLst/>
                          <a:latin typeface="Calibri"/>
                          <a:ea typeface="Calibri"/>
                          <a:cs typeface="Calibri"/>
                          <a:sym typeface="Calibri"/>
                        </a:rPr>
                        <a:t>explain</a:t>
                      </a:r>
                      <a:r>
                        <a:rPr lang="nl-NL" sz="1600" b="0" i="0" u="none" strike="noStrike" kern="1200" cap="none" dirty="0">
                          <a:solidFill>
                            <a:schemeClr val="dk1"/>
                          </a:solidFill>
                          <a:effectLst/>
                          <a:latin typeface="Calibri"/>
                          <a:ea typeface="Calibri"/>
                          <a:cs typeface="Calibri"/>
                          <a:sym typeface="Calibri"/>
                        </a:rPr>
                        <a:t> is de meest wenselijke manier om de adoptie van (open) standaarden te bekomen. </a:t>
                      </a:r>
                    </a:p>
                  </a:txBody>
                  <a:tcPr marT="18000" marB="18000" anchor="ctr"/>
                </a:tc>
                <a:tc>
                  <a:txBody>
                    <a:bodyPr/>
                    <a:lstStyle/>
                    <a:p>
                      <a:pPr algn="ctr"/>
                      <a:r>
                        <a:rPr lang="nl-BE" sz="1600" dirty="0"/>
                        <a:t>17</a:t>
                      </a:r>
                    </a:p>
                  </a:txBody>
                  <a:tcPr marT="18000" marB="18000" anchor="ctr">
                    <a:solidFill>
                      <a:schemeClr val="accent4">
                        <a:lumMod val="20000"/>
                        <a:lumOff val="80000"/>
                      </a:schemeClr>
                    </a:solidFill>
                  </a:tcPr>
                </a:tc>
                <a:tc>
                  <a:txBody>
                    <a:bodyPr/>
                    <a:lstStyle/>
                    <a:p>
                      <a:pPr algn="ctr"/>
                      <a:r>
                        <a:rPr lang="nl-BE" sz="1600" dirty="0"/>
                        <a:t>0</a:t>
                      </a:r>
                    </a:p>
                  </a:txBody>
                  <a:tcPr marT="18000" marB="18000" anchor="ctr"/>
                </a:tc>
                <a:extLst>
                  <a:ext uri="{0D108BD9-81ED-4DB2-BD59-A6C34878D82A}">
                    <a16:rowId xmlns:a16="http://schemas.microsoft.com/office/drawing/2014/main" xmlns="" val="10002"/>
                  </a:ext>
                </a:extLst>
              </a:tr>
              <a:tr h="69152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nl-BE" sz="1600" dirty="0"/>
                        <a:t>7. </a:t>
                      </a:r>
                      <a:r>
                        <a:rPr lang="nl-NL" sz="1600" b="0" i="0" u="none" strike="noStrike" kern="1200" cap="none" dirty="0">
                          <a:solidFill>
                            <a:schemeClr val="dk1"/>
                          </a:solidFill>
                          <a:effectLst/>
                          <a:latin typeface="Calibri"/>
                          <a:ea typeface="Calibri"/>
                          <a:cs typeface="Calibri"/>
                          <a:sym typeface="Calibri"/>
                        </a:rPr>
                        <a:t>De adoptie van standaarden kan enkel slagen indien er voldoende ondersteuning komt vanuit een beherende entiteit, bijvoorbeeld een centrale administratie of aangeduide onafhankelijke entiteit. </a:t>
                      </a:r>
                    </a:p>
                  </a:txBody>
                  <a:tcPr marT="18000" marB="18000" anchor="ctr"/>
                </a:tc>
                <a:tc>
                  <a:txBody>
                    <a:bodyPr/>
                    <a:lstStyle/>
                    <a:p>
                      <a:pPr algn="ctr"/>
                      <a:r>
                        <a:rPr lang="nl-BE" sz="1600" dirty="0"/>
                        <a:t>17</a:t>
                      </a:r>
                    </a:p>
                  </a:txBody>
                  <a:tcPr marT="18000" marB="18000" anchor="ctr">
                    <a:solidFill>
                      <a:schemeClr val="accent4">
                        <a:lumMod val="20000"/>
                        <a:lumOff val="80000"/>
                      </a:schemeClr>
                    </a:solidFill>
                  </a:tcPr>
                </a:tc>
                <a:tc>
                  <a:txBody>
                    <a:bodyPr/>
                    <a:lstStyle/>
                    <a:p>
                      <a:pPr algn="ctr"/>
                      <a:r>
                        <a:rPr lang="nl-BE" sz="1600" dirty="0"/>
                        <a:t>0</a:t>
                      </a:r>
                    </a:p>
                  </a:txBody>
                  <a:tcPr marT="18000" marB="18000" anchor="ctr"/>
                </a:tc>
                <a:extLst>
                  <a:ext uri="{0D108BD9-81ED-4DB2-BD59-A6C34878D82A}">
                    <a16:rowId xmlns:a16="http://schemas.microsoft.com/office/drawing/2014/main" xmlns="" val="10003"/>
                  </a:ext>
                </a:extLst>
              </a:tr>
              <a:tr h="486631">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nl-NL" sz="1600" b="0" i="0" u="none" strike="noStrike" kern="1200" cap="none" dirty="0">
                          <a:solidFill>
                            <a:schemeClr val="dk1"/>
                          </a:solidFill>
                          <a:effectLst/>
                          <a:latin typeface="Calibri"/>
                          <a:ea typeface="Calibri"/>
                          <a:cs typeface="Calibri"/>
                          <a:sym typeface="Calibri"/>
                        </a:rPr>
                        <a:t>8. Ik vind het belangrijk om zelf initiatief te kunnen nemen om een model te standaardiseren in Vlaanderen. </a:t>
                      </a:r>
                    </a:p>
                  </a:txBody>
                  <a:tcPr marT="18000" marB="18000" anchor="ctr"/>
                </a:tc>
                <a:tc>
                  <a:txBody>
                    <a:bodyPr/>
                    <a:lstStyle/>
                    <a:p>
                      <a:pPr algn="ctr"/>
                      <a:r>
                        <a:rPr lang="nl-BE" sz="1600" dirty="0"/>
                        <a:t>15</a:t>
                      </a:r>
                    </a:p>
                  </a:txBody>
                  <a:tcPr marT="18000" marB="18000" anchor="ctr">
                    <a:solidFill>
                      <a:schemeClr val="accent4">
                        <a:lumMod val="20000"/>
                        <a:lumOff val="80000"/>
                      </a:schemeClr>
                    </a:solidFill>
                  </a:tcPr>
                </a:tc>
                <a:tc>
                  <a:txBody>
                    <a:bodyPr/>
                    <a:lstStyle/>
                    <a:p>
                      <a:pPr algn="ctr"/>
                      <a:r>
                        <a:rPr lang="nl-BE" sz="1600" dirty="0"/>
                        <a:t>2</a:t>
                      </a:r>
                    </a:p>
                  </a:txBody>
                  <a:tcPr marT="18000" marB="18000" anchor="ctr"/>
                </a:tc>
                <a:extLst>
                  <a:ext uri="{0D108BD9-81ED-4DB2-BD59-A6C34878D82A}">
                    <a16:rowId xmlns:a16="http://schemas.microsoft.com/office/drawing/2014/main" xmlns="" val="10004"/>
                  </a:ext>
                </a:extLst>
              </a:tr>
            </a:tbl>
          </a:graphicData>
        </a:graphic>
      </p:graphicFrame>
      <p:sp>
        <p:nvSpPr>
          <p:cNvPr id="8" name="Shape 120"/>
          <p:cNvSpPr txBox="1">
            <a:spLocks noGrp="1"/>
          </p:cNvSpPr>
          <p:nvPr>
            <p:ph type="body" idx="1"/>
          </p:nvPr>
        </p:nvSpPr>
        <p:spPr>
          <a:xfrm>
            <a:off x="1824037" y="1866268"/>
            <a:ext cx="8543925" cy="4410965"/>
          </a:xfrm>
          <a:prstGeom prst="rect">
            <a:avLst/>
          </a:prstGeom>
          <a:noFill/>
          <a:ln>
            <a:noFill/>
          </a:ln>
        </p:spPr>
        <p:txBody>
          <a:bodyPr spcFirstLastPara="1" wrap="square" lIns="91425" tIns="45700" rIns="91425" bIns="45700" anchor="t" anchorCtr="0">
            <a:noAutofit/>
          </a:bodyPr>
          <a:lstStyle/>
          <a:p>
            <a:pPr marL="457200" indent="-457200"/>
            <a:r>
              <a:rPr lang="en-GB" b="1" dirty="0" err="1"/>
              <a:t>Werkgroep</a:t>
            </a:r>
            <a:r>
              <a:rPr lang="en-GB" b="1" dirty="0"/>
              <a:t> </a:t>
            </a:r>
            <a:r>
              <a:rPr lang="en-GB" b="1" dirty="0" err="1"/>
              <a:t>sessie</a:t>
            </a:r>
            <a:r>
              <a:rPr lang="en-GB" b="1" dirty="0"/>
              <a:t> 28/02 - </a:t>
            </a:r>
            <a:r>
              <a:rPr lang="en-GB" b="1" dirty="0" err="1"/>
              <a:t>Uitkomst</a:t>
            </a:r>
            <a:endParaRPr lang="en-GB" b="1" dirty="0"/>
          </a:p>
        </p:txBody>
      </p:sp>
    </p:spTree>
    <p:extLst>
      <p:ext uri="{BB962C8B-B14F-4D97-AF65-F5344CB8AC3E}">
        <p14:creationId xmlns:p14="http://schemas.microsoft.com/office/powerpoint/2010/main" val="2219132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5" name="Shape 354">
            <a:extLst>
              <a:ext uri="{FF2B5EF4-FFF2-40B4-BE49-F238E27FC236}">
                <a16:creationId xmlns:a16="http://schemas.microsoft.com/office/drawing/2014/main" xmlns="" id="{2155B5C1-D18C-492C-935C-23501BACDDA3}"/>
              </a:ext>
            </a:extLst>
          </p:cNvPr>
          <p:cNvSpPr txBox="1">
            <a:spLocks noGrp="1"/>
          </p:cNvSpPr>
          <p:nvPr>
            <p:ph type="title"/>
          </p:nvPr>
        </p:nvSpPr>
        <p:spPr>
          <a:xfrm>
            <a:off x="915979" y="3302785"/>
            <a:ext cx="5453665" cy="1859225"/>
          </a:xfrm>
          <a:prstGeom prst="rect">
            <a:avLst/>
          </a:prstGeom>
          <a:noFill/>
          <a:ln>
            <a:noFill/>
          </a:ln>
        </p:spPr>
        <p:txBody>
          <a:bodyPr wrap="square" lIns="45700" tIns="45700" rIns="45700" bIns="45700" anchor="b" anchorCtr="0">
            <a:noAutofit/>
          </a:bodyPr>
          <a:lstStyle/>
          <a:p>
            <a:pPr lvl="0">
              <a:buSzPct val="25000"/>
            </a:pPr>
            <a:r>
              <a:rPr lang="nl-BE" sz="3000" dirty="0">
                <a:solidFill>
                  <a:srgbClr val="262626"/>
                </a:solidFill>
              </a:rPr>
              <a:t>URI-standaard &amp; URI-richtlijnen</a:t>
            </a:r>
            <a:r>
              <a:rPr lang="nl-BE" sz="3000" b="1" i="0" u="none" strike="noStrike" cap="none" dirty="0">
                <a:solidFill>
                  <a:srgbClr val="262626"/>
                </a:solidFill>
                <a:latin typeface="Arial"/>
                <a:ea typeface="Arial"/>
                <a:cs typeface="Arial"/>
                <a:sym typeface="Arial"/>
              </a:rPr>
              <a:t/>
            </a:r>
            <a:br>
              <a:rPr lang="nl-BE" sz="3000" b="1" i="0" u="none" strike="noStrike" cap="none" dirty="0">
                <a:solidFill>
                  <a:srgbClr val="262626"/>
                </a:solidFill>
                <a:latin typeface="Arial"/>
                <a:ea typeface="Arial"/>
                <a:cs typeface="Arial"/>
                <a:sym typeface="Arial"/>
              </a:rPr>
            </a:br>
            <a:r>
              <a:rPr lang="nl-BE" sz="2000" dirty="0">
                <a:solidFill>
                  <a:srgbClr val="262626"/>
                </a:solidFill>
              </a:rPr>
              <a:t/>
            </a:r>
            <a:br>
              <a:rPr lang="nl-BE" sz="2000" dirty="0">
                <a:solidFill>
                  <a:srgbClr val="262626"/>
                </a:solidFill>
              </a:rPr>
            </a:br>
            <a:endParaRPr lang="en-US" sz="2000" b="1" i="0" u="none" strike="noStrike" cap="none" dirty="0">
              <a:solidFill>
                <a:srgbClr val="262626"/>
              </a:solidFill>
              <a:latin typeface="Arial"/>
              <a:ea typeface="Arial"/>
              <a:cs typeface="Arial"/>
              <a:sym typeface="Arial"/>
            </a:endParaRPr>
          </a:p>
        </p:txBody>
      </p:sp>
      <p:sp>
        <p:nvSpPr>
          <p:cNvPr id="3" name="Subtitle 6">
            <a:extLst>
              <a:ext uri="{FF2B5EF4-FFF2-40B4-BE49-F238E27FC236}">
                <a16:creationId xmlns:a16="http://schemas.microsoft.com/office/drawing/2014/main" xmlns="" id="{4CA13395-5AFF-45A6-8535-1C765F4B8C29}"/>
              </a:ext>
            </a:extLst>
          </p:cNvPr>
          <p:cNvSpPr>
            <a:spLocks noGrp="1"/>
          </p:cNvSpPr>
          <p:nvPr>
            <p:ph type="subTitle" idx="1"/>
          </p:nvPr>
        </p:nvSpPr>
        <p:spPr>
          <a:xfrm>
            <a:off x="915979" y="4898093"/>
            <a:ext cx="5094419" cy="527833"/>
          </a:xfrm>
        </p:spPr>
        <p:txBody>
          <a:bodyPr/>
          <a:lstStyle/>
          <a:p>
            <a:endParaRPr lang="nl-BE" dirty="0">
              <a:solidFill>
                <a:schemeClr val="tx1"/>
              </a:solidFill>
            </a:endParaRPr>
          </a:p>
        </p:txBody>
      </p:sp>
    </p:spTree>
    <p:extLst>
      <p:ext uri="{BB962C8B-B14F-4D97-AF65-F5344CB8AC3E}">
        <p14:creationId xmlns:p14="http://schemas.microsoft.com/office/powerpoint/2010/main" val="28424076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OSLO proces en methode</a:t>
            </a:r>
            <a:br>
              <a:rPr lang="nl-BE" dirty="0"/>
            </a:br>
            <a:r>
              <a:rPr lang="nl-BE" sz="3600" b="1" dirty="0"/>
              <a:t>Volgende stappen</a:t>
            </a:r>
            <a:endParaRPr lang="nl-BE" dirty="0"/>
          </a:p>
        </p:txBody>
      </p:sp>
      <p:sp>
        <p:nvSpPr>
          <p:cNvPr id="6" name="Shape 120"/>
          <p:cNvSpPr txBox="1">
            <a:spLocks noGrp="1"/>
          </p:cNvSpPr>
          <p:nvPr>
            <p:ph type="body" idx="1"/>
          </p:nvPr>
        </p:nvSpPr>
        <p:spPr>
          <a:xfrm>
            <a:off x="1824039" y="2063577"/>
            <a:ext cx="8543925" cy="4410965"/>
          </a:xfrm>
          <a:prstGeom prst="rect">
            <a:avLst/>
          </a:prstGeom>
          <a:noFill/>
          <a:ln>
            <a:noFill/>
          </a:ln>
        </p:spPr>
        <p:txBody>
          <a:bodyPr spcFirstLastPara="1" wrap="square" lIns="91425" tIns="45700" rIns="91425" bIns="45700" anchor="t" anchorCtr="0">
            <a:noAutofit/>
          </a:bodyPr>
          <a:lstStyle/>
          <a:p>
            <a:pPr marL="342900" indent="-342900">
              <a:spcBef>
                <a:spcPts val="1900"/>
              </a:spcBef>
              <a:buSzPts val="1757"/>
            </a:pPr>
            <a:r>
              <a:rPr lang="nl-NL" dirty="0"/>
              <a:t>Webinar 16/03</a:t>
            </a:r>
            <a:br>
              <a:rPr lang="nl-NL" dirty="0"/>
            </a:br>
            <a:endParaRPr lang="nl-NL" dirty="0"/>
          </a:p>
          <a:p>
            <a:pPr marL="342900" indent="-342900">
              <a:spcBef>
                <a:spcPts val="1900"/>
              </a:spcBef>
              <a:buSzPts val="1757"/>
            </a:pPr>
            <a:r>
              <a:rPr lang="nl-NL" dirty="0"/>
              <a:t>Finale deliverable: Draaiboek voor werkgroepen om hun werk te laten erkennen als standaard binnen de Vlaamse overheid, </a:t>
            </a:r>
            <a:br>
              <a:rPr lang="nl-NL" dirty="0"/>
            </a:br>
            <a:endParaRPr lang="nl-NL" dirty="0"/>
          </a:p>
          <a:p>
            <a:pPr marL="342900" indent="-342900">
              <a:spcBef>
                <a:spcPts val="1900"/>
              </a:spcBef>
              <a:buSzPts val="1757"/>
            </a:pPr>
            <a:r>
              <a:rPr lang="nl-NL" dirty="0"/>
              <a:t>Validatie door het stuurorgaan (voorzien op 10/04/2018)</a:t>
            </a:r>
          </a:p>
          <a:p>
            <a:pPr marL="457200" indent="-457200"/>
            <a:endParaRPr lang="en-GB" dirty="0"/>
          </a:p>
          <a:p>
            <a:pPr marL="457200" indent="-457200"/>
            <a:endParaRPr lang="en-GB" dirty="0">
              <a:latin typeface="Calibri"/>
              <a:ea typeface="Calibri"/>
              <a:cs typeface="Calibri"/>
              <a:sym typeface="Calibri"/>
            </a:endParaRPr>
          </a:p>
          <a:p>
            <a:pPr marL="457200" indent="-457200"/>
            <a:endParaRPr lang="en-GB" dirty="0"/>
          </a:p>
          <a:p>
            <a:pPr marL="457200" indent="-457200"/>
            <a:endParaRPr lang="en-GB" dirty="0">
              <a:latin typeface="Calibri"/>
              <a:ea typeface="Calibri"/>
              <a:cs typeface="Calibri"/>
              <a:sym typeface="Calibri"/>
            </a:endParaRPr>
          </a:p>
          <a:p>
            <a:pPr marL="457200" indent="-457200"/>
            <a:endParaRPr lang="en-GB" dirty="0"/>
          </a:p>
        </p:txBody>
      </p:sp>
      <p:sp>
        <p:nvSpPr>
          <p:cNvPr id="5" name="Down Arrow 4"/>
          <p:cNvSpPr/>
          <p:nvPr/>
        </p:nvSpPr>
        <p:spPr>
          <a:xfrm>
            <a:off x="1035907" y="1937824"/>
            <a:ext cx="607541" cy="4339409"/>
          </a:xfrm>
          <a:prstGeom prst="downArrow">
            <a:avLst/>
          </a:prstGeom>
          <a:solidFill>
            <a:srgbClr val="FFFF00"/>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61205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subTitle" idx="1"/>
          </p:nvPr>
        </p:nvSpPr>
        <p:spPr>
          <a:xfrm>
            <a:off x="2171712" y="4509835"/>
            <a:ext cx="7434681" cy="1112525"/>
          </a:xfrm>
          <a:prstGeom prst="rect">
            <a:avLst/>
          </a:prstGeom>
          <a:noFill/>
          <a:ln>
            <a:noFill/>
          </a:ln>
        </p:spPr>
        <p:txBody>
          <a:bodyPr spcFirstLastPara="1" wrap="square" lIns="91425" tIns="45700" rIns="91425" bIns="45700" anchor="t" anchorCtr="0">
            <a:noAutofit/>
          </a:bodyPr>
          <a:lstStyle/>
          <a:p>
            <a:pPr marL="0" indent="0">
              <a:spcBef>
                <a:spcPts val="0"/>
              </a:spcBef>
            </a:pPr>
            <a:endParaRPr/>
          </a:p>
        </p:txBody>
      </p:sp>
      <p:sp>
        <p:nvSpPr>
          <p:cNvPr id="218" name="Shape 218"/>
          <p:cNvSpPr txBox="1">
            <a:spLocks noGrp="1"/>
          </p:cNvSpPr>
          <p:nvPr>
            <p:ph type="title"/>
          </p:nvPr>
        </p:nvSpPr>
        <p:spPr>
          <a:xfrm>
            <a:off x="2171713" y="1551753"/>
            <a:ext cx="7434681" cy="2794621"/>
          </a:xfrm>
          <a:prstGeom prst="rect">
            <a:avLst/>
          </a:prstGeom>
          <a:noFill/>
          <a:ln>
            <a:noFill/>
          </a:ln>
        </p:spPr>
        <p:txBody>
          <a:bodyPr spcFirstLastPara="1" wrap="square" lIns="91425" tIns="45700" rIns="91425" bIns="45700" anchor="b" anchorCtr="0">
            <a:noAutofit/>
          </a:bodyPr>
          <a:lstStyle/>
          <a:p>
            <a:r>
              <a:rPr lang="nl-BE"/>
              <a:t>Best practices</a:t>
            </a:r>
            <a:endParaRPr/>
          </a:p>
        </p:txBody>
      </p:sp>
    </p:spTree>
    <p:extLst>
      <p:ext uri="{BB962C8B-B14F-4D97-AF65-F5344CB8AC3E}">
        <p14:creationId xmlns:p14="http://schemas.microsoft.com/office/powerpoint/2010/main" val="5970142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8" name="Shape 238"/>
          <p:cNvSpPr txBox="1">
            <a:spLocks noGrp="1"/>
          </p:cNvSpPr>
          <p:nvPr>
            <p:ph type="title"/>
          </p:nvPr>
        </p:nvSpPr>
        <p:spPr>
          <a:prstGeom prst="rect">
            <a:avLst/>
          </a:prstGeom>
          <a:noFill/>
          <a:ln>
            <a:noFill/>
          </a:ln>
        </p:spPr>
        <p:txBody>
          <a:bodyPr wrap="square" lIns="91425" tIns="91425" rIns="91425" bIns="91425" anchor="ctr" anchorCtr="0"/>
          <a:lstStyle/>
          <a:p>
            <a:r>
              <a:rPr lang="nl-BE" dirty="0"/>
              <a:t>Erkenningsprocedure dient gestoeld te zijn op enkele basisprincipes</a:t>
            </a:r>
            <a:endParaRPr dirty="0"/>
          </a:p>
        </p:txBody>
      </p:sp>
      <p:sp>
        <p:nvSpPr>
          <p:cNvPr id="236" name="Shape 23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indent="0">
              <a:lnSpc>
                <a:spcPct val="80000"/>
              </a:lnSpc>
              <a:spcBef>
                <a:spcPts val="0"/>
              </a:spcBef>
              <a:buSzPts val="2062"/>
              <a:buNone/>
            </a:pPr>
            <a:r>
              <a:rPr lang="nl-BE" sz="2062" b="1" dirty="0">
                <a:latin typeface="Calibri"/>
                <a:ea typeface="Calibri"/>
                <a:cs typeface="Calibri"/>
                <a:sym typeface="Calibri"/>
              </a:rPr>
              <a:t>Principes van openstand voor het ontwikkelen van gedragen open standaarden:</a:t>
            </a:r>
            <a:endParaRPr sz="1500" dirty="0">
              <a:latin typeface="Calibri"/>
              <a:ea typeface="Calibri"/>
              <a:cs typeface="Calibri"/>
              <a:sym typeface="Calibri"/>
            </a:endParaRPr>
          </a:p>
          <a:p>
            <a:pPr indent="-457200">
              <a:buSzPts val="1625"/>
              <a:buFont typeface="Calibri"/>
              <a:buAutoNum type="arabicPeriod"/>
            </a:pPr>
            <a:r>
              <a:rPr lang="nl-BE" sz="1625" dirty="0"/>
              <a:t>De standaard wordt ontwikkeld in </a:t>
            </a:r>
            <a:r>
              <a:rPr lang="nl-BE" sz="1625" b="1" dirty="0"/>
              <a:t>samenwerking met alle belanghebbenden</a:t>
            </a:r>
            <a:r>
              <a:rPr lang="nl-BE" sz="1625" dirty="0"/>
              <a:t> en met respect voor ieders autonomie, integriteit, processen en intellectuele eigendom. Deelnemen is bovendien vrij aan alle geïnteresseerde en geïnformeerde partijen.</a:t>
            </a:r>
            <a:br>
              <a:rPr lang="nl-BE" sz="1625" dirty="0"/>
            </a:br>
            <a:endParaRPr sz="1625" dirty="0"/>
          </a:p>
          <a:p>
            <a:pPr indent="-457200">
              <a:buSzPts val="1625"/>
              <a:buFont typeface="Calibri"/>
              <a:buAutoNum type="arabicPeriod"/>
            </a:pPr>
            <a:r>
              <a:rPr lang="nl-BE" sz="1625" dirty="0"/>
              <a:t>Het proces is gericht op het vinden van een </a:t>
            </a:r>
            <a:r>
              <a:rPr lang="nl-BE" sz="1625" b="1" dirty="0"/>
              <a:t>brede consensus</a:t>
            </a:r>
            <a:r>
              <a:rPr lang="nl-BE" sz="1625" dirty="0"/>
              <a:t>. Beslissingen worden genomen op een </a:t>
            </a:r>
            <a:r>
              <a:rPr lang="nl-BE" sz="1625" b="1" dirty="0"/>
              <a:t>billijke en transparante manier</a:t>
            </a:r>
            <a:r>
              <a:rPr lang="nl-BE" sz="1625" dirty="0"/>
              <a:t>. Mechanismen worden voorzien om tegen beslissingen in beroep te gaan, evenals voor een periodieke beoordeling van de standaarden. Verder worden alle beslissingen en relevante documentatie </a:t>
            </a:r>
            <a:r>
              <a:rPr lang="nl-BE" sz="1625" b="1" dirty="0"/>
              <a:t>publiek toegankelijk </a:t>
            </a:r>
            <a:r>
              <a:rPr lang="nl-BE" sz="1625" dirty="0"/>
              <a:t>gemaakt. </a:t>
            </a:r>
            <a:br>
              <a:rPr lang="nl-BE" sz="1625" dirty="0"/>
            </a:br>
            <a:endParaRPr sz="1625" dirty="0"/>
          </a:p>
          <a:p>
            <a:pPr indent="-457200">
              <a:buSzPts val="1625"/>
              <a:buFont typeface="Calibri"/>
              <a:buAutoNum type="arabicPeriod"/>
            </a:pPr>
            <a:r>
              <a:rPr lang="nl-BE" sz="1625" dirty="0"/>
              <a:t>De standaarden die worden ontwikkeld streven naar </a:t>
            </a:r>
            <a:r>
              <a:rPr lang="nl-BE" sz="1625" b="1" dirty="0"/>
              <a:t>technische verdienste, interoperabiliteit en schaalbaarheid</a:t>
            </a:r>
            <a:r>
              <a:rPr lang="nl-BE" sz="1625" dirty="0"/>
              <a:t>. </a:t>
            </a:r>
            <a:br>
              <a:rPr lang="nl-BE" sz="1625" dirty="0"/>
            </a:br>
            <a:endParaRPr sz="1625" dirty="0"/>
          </a:p>
          <a:p>
            <a:pPr indent="-457200">
              <a:buSzPts val="1625"/>
              <a:buFont typeface="Calibri"/>
              <a:buAutoNum type="arabicPeriod"/>
            </a:pPr>
            <a:r>
              <a:rPr lang="nl-BE" sz="1625" dirty="0"/>
              <a:t>Standaarden worden samen met hun relevante documentatie </a:t>
            </a:r>
            <a:r>
              <a:rPr lang="nl-BE" sz="1625" b="1" dirty="0"/>
              <a:t>beschikbaar gesteld voor implementatie </a:t>
            </a:r>
            <a:r>
              <a:rPr lang="nl-BE" sz="1625" dirty="0"/>
              <a:t>door alle partijen. Er worden specificaties ontwikkeld die implementatie toelaten op een billijke manier.</a:t>
            </a:r>
            <a:endParaRPr sz="1375" dirty="0"/>
          </a:p>
        </p:txBody>
      </p:sp>
      <p:sp>
        <p:nvSpPr>
          <p:cNvPr id="2" name="Slide Number Placeholder 1"/>
          <p:cNvSpPr>
            <a:spLocks noGrp="1"/>
          </p:cNvSpPr>
          <p:nvPr>
            <p:ph type="sldNum" idx="12"/>
          </p:nvPr>
        </p:nvSpPr>
        <p:spPr/>
        <p:txBody>
          <a:bodyPr/>
          <a:lstStyle/>
          <a:p>
            <a:fld id="{00000000-1234-1234-1234-123412341234}" type="slidenum">
              <a:rPr lang="nl-BE" smtClean="0"/>
              <a:pPr/>
              <a:t>32</a:t>
            </a:fld>
            <a:endParaRPr lang="nl-BE"/>
          </a:p>
        </p:txBody>
      </p:sp>
      <p:sp>
        <p:nvSpPr>
          <p:cNvPr id="239" name="Shape 239"/>
          <p:cNvSpPr/>
          <p:nvPr/>
        </p:nvSpPr>
        <p:spPr>
          <a:xfrm>
            <a:off x="10367963" y="74020"/>
            <a:ext cx="580714" cy="582212"/>
          </a:xfrm>
          <a:custGeom>
            <a:avLst/>
            <a:gdLst/>
            <a:ahLst/>
            <a:cxnLst/>
            <a:rect l="0" t="0" r="0" b="0"/>
            <a:pathLst>
              <a:path w="1092" h="1092" extrusionOk="0">
                <a:moveTo>
                  <a:pt x="546" y="44"/>
                </a:moveTo>
                <a:cubicBezTo>
                  <a:pt x="823" y="44"/>
                  <a:pt x="1048" y="269"/>
                  <a:pt x="1048" y="546"/>
                </a:cubicBezTo>
                <a:cubicBezTo>
                  <a:pt x="1048" y="824"/>
                  <a:pt x="823" y="1049"/>
                  <a:pt x="546" y="1049"/>
                </a:cubicBezTo>
                <a:cubicBezTo>
                  <a:pt x="269" y="1049"/>
                  <a:pt x="43" y="824"/>
                  <a:pt x="43" y="546"/>
                </a:cubicBezTo>
                <a:cubicBezTo>
                  <a:pt x="43" y="269"/>
                  <a:pt x="269" y="44"/>
                  <a:pt x="546" y="44"/>
                </a:cubicBezTo>
                <a:moveTo>
                  <a:pt x="546" y="0"/>
                </a:moveTo>
                <a:cubicBezTo>
                  <a:pt x="244" y="0"/>
                  <a:pt x="0" y="245"/>
                  <a:pt x="0" y="546"/>
                </a:cubicBezTo>
                <a:cubicBezTo>
                  <a:pt x="0" y="848"/>
                  <a:pt x="244" y="1092"/>
                  <a:pt x="546" y="1092"/>
                </a:cubicBezTo>
                <a:cubicBezTo>
                  <a:pt x="847" y="1092"/>
                  <a:pt x="1092" y="848"/>
                  <a:pt x="1092" y="546"/>
                </a:cubicBezTo>
                <a:cubicBezTo>
                  <a:pt x="1092" y="245"/>
                  <a:pt x="847" y="0"/>
                  <a:pt x="546" y="0"/>
                </a:cubicBezTo>
                <a:close/>
                <a:moveTo>
                  <a:pt x="810" y="498"/>
                </a:moveTo>
                <a:cubicBezTo>
                  <a:pt x="810" y="498"/>
                  <a:pt x="894" y="498"/>
                  <a:pt x="894" y="581"/>
                </a:cubicBezTo>
                <a:cubicBezTo>
                  <a:pt x="894" y="679"/>
                  <a:pt x="894" y="679"/>
                  <a:pt x="894" y="679"/>
                </a:cubicBezTo>
                <a:cubicBezTo>
                  <a:pt x="894" y="679"/>
                  <a:pt x="894" y="763"/>
                  <a:pt x="810" y="763"/>
                </a:cubicBezTo>
                <a:cubicBezTo>
                  <a:pt x="747" y="763"/>
                  <a:pt x="747" y="763"/>
                  <a:pt x="747" y="763"/>
                </a:cubicBezTo>
                <a:cubicBezTo>
                  <a:pt x="752" y="803"/>
                  <a:pt x="765" y="858"/>
                  <a:pt x="802" y="890"/>
                </a:cubicBezTo>
                <a:cubicBezTo>
                  <a:pt x="802" y="890"/>
                  <a:pt x="703" y="852"/>
                  <a:pt x="673" y="763"/>
                </a:cubicBezTo>
                <a:cubicBezTo>
                  <a:pt x="629" y="763"/>
                  <a:pt x="629" y="763"/>
                  <a:pt x="629" y="763"/>
                </a:cubicBezTo>
                <a:cubicBezTo>
                  <a:pt x="629" y="763"/>
                  <a:pt x="545" y="763"/>
                  <a:pt x="545" y="679"/>
                </a:cubicBezTo>
                <a:cubicBezTo>
                  <a:pt x="545" y="581"/>
                  <a:pt x="545" y="581"/>
                  <a:pt x="545" y="581"/>
                </a:cubicBezTo>
                <a:cubicBezTo>
                  <a:pt x="545" y="581"/>
                  <a:pt x="545" y="498"/>
                  <a:pt x="629" y="498"/>
                </a:cubicBezTo>
                <a:cubicBezTo>
                  <a:pt x="810" y="498"/>
                  <a:pt x="810" y="498"/>
                  <a:pt x="810" y="498"/>
                </a:cubicBezTo>
                <a:moveTo>
                  <a:pt x="504" y="581"/>
                </a:moveTo>
                <a:cubicBezTo>
                  <a:pt x="504" y="531"/>
                  <a:pt x="538" y="457"/>
                  <a:pt x="629" y="457"/>
                </a:cubicBezTo>
                <a:cubicBezTo>
                  <a:pt x="810" y="457"/>
                  <a:pt x="810" y="457"/>
                  <a:pt x="810" y="457"/>
                </a:cubicBezTo>
                <a:cubicBezTo>
                  <a:pt x="815" y="457"/>
                  <a:pt x="820" y="457"/>
                  <a:pt x="825" y="458"/>
                </a:cubicBezTo>
                <a:cubicBezTo>
                  <a:pt x="825" y="369"/>
                  <a:pt x="825" y="369"/>
                  <a:pt x="825" y="369"/>
                </a:cubicBezTo>
                <a:cubicBezTo>
                  <a:pt x="825" y="369"/>
                  <a:pt x="825" y="255"/>
                  <a:pt x="711" y="255"/>
                </a:cubicBezTo>
                <a:cubicBezTo>
                  <a:pt x="310" y="255"/>
                  <a:pt x="310" y="255"/>
                  <a:pt x="310" y="255"/>
                </a:cubicBezTo>
                <a:cubicBezTo>
                  <a:pt x="310" y="255"/>
                  <a:pt x="197" y="255"/>
                  <a:pt x="197" y="369"/>
                </a:cubicBezTo>
                <a:cubicBezTo>
                  <a:pt x="197" y="500"/>
                  <a:pt x="197" y="500"/>
                  <a:pt x="197" y="500"/>
                </a:cubicBezTo>
                <a:cubicBezTo>
                  <a:pt x="197" y="500"/>
                  <a:pt x="197" y="613"/>
                  <a:pt x="310" y="613"/>
                </a:cubicBezTo>
                <a:cubicBezTo>
                  <a:pt x="338" y="613"/>
                  <a:pt x="338" y="613"/>
                  <a:pt x="338" y="613"/>
                </a:cubicBezTo>
                <a:cubicBezTo>
                  <a:pt x="331" y="668"/>
                  <a:pt x="313" y="742"/>
                  <a:pt x="263" y="785"/>
                </a:cubicBezTo>
                <a:cubicBezTo>
                  <a:pt x="263" y="785"/>
                  <a:pt x="398" y="734"/>
                  <a:pt x="438" y="613"/>
                </a:cubicBezTo>
                <a:cubicBezTo>
                  <a:pt x="504" y="613"/>
                  <a:pt x="504" y="613"/>
                  <a:pt x="504" y="613"/>
                </a:cubicBezTo>
                <a:lnTo>
                  <a:pt x="504" y="581"/>
                </a:lnTo>
                <a:close/>
              </a:path>
            </a:pathLst>
          </a:custGeom>
          <a:solidFill>
            <a:srgbClr val="7F7F7F"/>
          </a:solidFill>
          <a:ln>
            <a:noFill/>
          </a:ln>
        </p:spPr>
        <p:txBody>
          <a:bodyPr spcFirstLastPara="1" wrap="square" lIns="86200" tIns="43100" rIns="86200" bIns="43100" anchor="t" anchorCtr="0">
            <a:noAutofit/>
          </a:bodyPr>
          <a:lstStyle/>
          <a:p>
            <a:endParaRPr sz="1696">
              <a:latin typeface="Calibri"/>
              <a:ea typeface="Calibri"/>
              <a:cs typeface="Calibri"/>
              <a:sym typeface="Calibri"/>
            </a:endParaRPr>
          </a:p>
        </p:txBody>
      </p:sp>
    </p:spTree>
    <p:extLst>
      <p:ext uri="{BB962C8B-B14F-4D97-AF65-F5344CB8AC3E}">
        <p14:creationId xmlns:p14="http://schemas.microsoft.com/office/powerpoint/2010/main" val="25054209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subTitle" idx="1"/>
          </p:nvPr>
        </p:nvSpPr>
        <p:spPr>
          <a:xfrm>
            <a:off x="2171712" y="4509835"/>
            <a:ext cx="7434681" cy="1112525"/>
          </a:xfrm>
          <a:prstGeom prst="rect">
            <a:avLst/>
          </a:prstGeom>
          <a:noFill/>
          <a:ln>
            <a:noFill/>
          </a:ln>
        </p:spPr>
        <p:txBody>
          <a:bodyPr spcFirstLastPara="1" wrap="square" lIns="91425" tIns="45700" rIns="91425" bIns="45700" anchor="t" anchorCtr="0">
            <a:noAutofit/>
          </a:bodyPr>
          <a:lstStyle/>
          <a:p>
            <a:pPr marL="0" indent="0">
              <a:spcBef>
                <a:spcPts val="0"/>
              </a:spcBef>
            </a:pPr>
            <a:endParaRPr/>
          </a:p>
        </p:txBody>
      </p:sp>
      <p:sp>
        <p:nvSpPr>
          <p:cNvPr id="218" name="Shape 218"/>
          <p:cNvSpPr txBox="1">
            <a:spLocks noGrp="1"/>
          </p:cNvSpPr>
          <p:nvPr>
            <p:ph type="title"/>
          </p:nvPr>
        </p:nvSpPr>
        <p:spPr>
          <a:xfrm>
            <a:off x="2171713" y="1551753"/>
            <a:ext cx="7434681" cy="2794621"/>
          </a:xfrm>
          <a:prstGeom prst="rect">
            <a:avLst/>
          </a:prstGeom>
          <a:noFill/>
          <a:ln>
            <a:noFill/>
          </a:ln>
        </p:spPr>
        <p:txBody>
          <a:bodyPr spcFirstLastPara="1" wrap="square" lIns="91425" tIns="45700" rIns="91425" bIns="45700" anchor="b" anchorCtr="0">
            <a:noAutofit/>
          </a:bodyPr>
          <a:lstStyle/>
          <a:p>
            <a:r>
              <a:rPr lang="nl-BE" dirty="0"/>
              <a:t>Voorlopige versie</a:t>
            </a:r>
            <a:endParaRPr dirty="0"/>
          </a:p>
        </p:txBody>
      </p:sp>
    </p:spTree>
    <p:extLst>
      <p:ext uri="{BB962C8B-B14F-4D97-AF65-F5344CB8AC3E}">
        <p14:creationId xmlns:p14="http://schemas.microsoft.com/office/powerpoint/2010/main" val="12951853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Shape 252"/>
          <p:cNvSpPr txBox="1">
            <a:spLocks noGrp="1"/>
          </p:cNvSpPr>
          <p:nvPr>
            <p:ph type="title"/>
          </p:nvPr>
        </p:nvSpPr>
        <p:spPr>
          <a:prstGeom prst="rect">
            <a:avLst/>
          </a:prstGeom>
          <a:noFill/>
          <a:ln>
            <a:noFill/>
          </a:ln>
        </p:spPr>
        <p:txBody>
          <a:bodyPr wrap="square" lIns="91425" tIns="91425" rIns="91425" bIns="91425" anchor="ctr" anchorCtr="0"/>
          <a:lstStyle/>
          <a:p>
            <a:r>
              <a:rPr lang="nl-BE" dirty="0"/>
              <a:t>Levenscyclus van een standaard</a:t>
            </a:r>
            <a:endParaRPr dirty="0"/>
          </a:p>
        </p:txBody>
      </p:sp>
      <p:sp>
        <p:nvSpPr>
          <p:cNvPr id="2" name="Slide Number Placeholder 1"/>
          <p:cNvSpPr>
            <a:spLocks noGrp="1"/>
          </p:cNvSpPr>
          <p:nvPr>
            <p:ph type="sldNum" idx="12"/>
          </p:nvPr>
        </p:nvSpPr>
        <p:spPr/>
        <p:txBody>
          <a:bodyPr/>
          <a:lstStyle/>
          <a:p>
            <a:fld id="{00000000-1234-1234-1234-123412341234}" type="slidenum">
              <a:rPr lang="nl-BE" smtClean="0"/>
              <a:pPr/>
              <a:t>34</a:t>
            </a:fld>
            <a:endParaRPr lang="nl-BE"/>
          </a:p>
        </p:txBody>
      </p:sp>
      <p:sp>
        <p:nvSpPr>
          <p:cNvPr id="254" name="Shape 254"/>
          <p:cNvSpPr/>
          <p:nvPr/>
        </p:nvSpPr>
        <p:spPr>
          <a:xfrm>
            <a:off x="10367963" y="74020"/>
            <a:ext cx="580714" cy="582212"/>
          </a:xfrm>
          <a:custGeom>
            <a:avLst/>
            <a:gdLst/>
            <a:ahLst/>
            <a:cxnLst/>
            <a:rect l="0" t="0" r="0" b="0"/>
            <a:pathLst>
              <a:path w="1092" h="1092" extrusionOk="0">
                <a:moveTo>
                  <a:pt x="546" y="44"/>
                </a:moveTo>
                <a:cubicBezTo>
                  <a:pt x="823" y="44"/>
                  <a:pt x="1048" y="269"/>
                  <a:pt x="1048" y="546"/>
                </a:cubicBezTo>
                <a:cubicBezTo>
                  <a:pt x="1048" y="824"/>
                  <a:pt x="823" y="1049"/>
                  <a:pt x="546" y="1049"/>
                </a:cubicBezTo>
                <a:cubicBezTo>
                  <a:pt x="269" y="1049"/>
                  <a:pt x="43" y="824"/>
                  <a:pt x="43" y="546"/>
                </a:cubicBezTo>
                <a:cubicBezTo>
                  <a:pt x="43" y="269"/>
                  <a:pt x="269" y="44"/>
                  <a:pt x="546" y="44"/>
                </a:cubicBezTo>
                <a:moveTo>
                  <a:pt x="546" y="0"/>
                </a:moveTo>
                <a:cubicBezTo>
                  <a:pt x="244" y="0"/>
                  <a:pt x="0" y="245"/>
                  <a:pt x="0" y="546"/>
                </a:cubicBezTo>
                <a:cubicBezTo>
                  <a:pt x="0" y="848"/>
                  <a:pt x="244" y="1092"/>
                  <a:pt x="546" y="1092"/>
                </a:cubicBezTo>
                <a:cubicBezTo>
                  <a:pt x="847" y="1092"/>
                  <a:pt x="1092" y="848"/>
                  <a:pt x="1092" y="546"/>
                </a:cubicBezTo>
                <a:cubicBezTo>
                  <a:pt x="1092" y="245"/>
                  <a:pt x="847" y="0"/>
                  <a:pt x="546" y="0"/>
                </a:cubicBezTo>
                <a:close/>
                <a:moveTo>
                  <a:pt x="810" y="498"/>
                </a:moveTo>
                <a:cubicBezTo>
                  <a:pt x="810" y="498"/>
                  <a:pt x="894" y="498"/>
                  <a:pt x="894" y="581"/>
                </a:cubicBezTo>
                <a:cubicBezTo>
                  <a:pt x="894" y="679"/>
                  <a:pt x="894" y="679"/>
                  <a:pt x="894" y="679"/>
                </a:cubicBezTo>
                <a:cubicBezTo>
                  <a:pt x="894" y="679"/>
                  <a:pt x="894" y="763"/>
                  <a:pt x="810" y="763"/>
                </a:cubicBezTo>
                <a:cubicBezTo>
                  <a:pt x="747" y="763"/>
                  <a:pt x="747" y="763"/>
                  <a:pt x="747" y="763"/>
                </a:cubicBezTo>
                <a:cubicBezTo>
                  <a:pt x="752" y="803"/>
                  <a:pt x="765" y="858"/>
                  <a:pt x="802" y="890"/>
                </a:cubicBezTo>
                <a:cubicBezTo>
                  <a:pt x="802" y="890"/>
                  <a:pt x="703" y="852"/>
                  <a:pt x="673" y="763"/>
                </a:cubicBezTo>
                <a:cubicBezTo>
                  <a:pt x="629" y="763"/>
                  <a:pt x="629" y="763"/>
                  <a:pt x="629" y="763"/>
                </a:cubicBezTo>
                <a:cubicBezTo>
                  <a:pt x="629" y="763"/>
                  <a:pt x="545" y="763"/>
                  <a:pt x="545" y="679"/>
                </a:cubicBezTo>
                <a:cubicBezTo>
                  <a:pt x="545" y="581"/>
                  <a:pt x="545" y="581"/>
                  <a:pt x="545" y="581"/>
                </a:cubicBezTo>
                <a:cubicBezTo>
                  <a:pt x="545" y="581"/>
                  <a:pt x="545" y="498"/>
                  <a:pt x="629" y="498"/>
                </a:cubicBezTo>
                <a:cubicBezTo>
                  <a:pt x="810" y="498"/>
                  <a:pt x="810" y="498"/>
                  <a:pt x="810" y="498"/>
                </a:cubicBezTo>
                <a:moveTo>
                  <a:pt x="504" y="581"/>
                </a:moveTo>
                <a:cubicBezTo>
                  <a:pt x="504" y="531"/>
                  <a:pt x="538" y="457"/>
                  <a:pt x="629" y="457"/>
                </a:cubicBezTo>
                <a:cubicBezTo>
                  <a:pt x="810" y="457"/>
                  <a:pt x="810" y="457"/>
                  <a:pt x="810" y="457"/>
                </a:cubicBezTo>
                <a:cubicBezTo>
                  <a:pt x="815" y="457"/>
                  <a:pt x="820" y="457"/>
                  <a:pt x="825" y="458"/>
                </a:cubicBezTo>
                <a:cubicBezTo>
                  <a:pt x="825" y="369"/>
                  <a:pt x="825" y="369"/>
                  <a:pt x="825" y="369"/>
                </a:cubicBezTo>
                <a:cubicBezTo>
                  <a:pt x="825" y="369"/>
                  <a:pt x="825" y="255"/>
                  <a:pt x="711" y="255"/>
                </a:cubicBezTo>
                <a:cubicBezTo>
                  <a:pt x="310" y="255"/>
                  <a:pt x="310" y="255"/>
                  <a:pt x="310" y="255"/>
                </a:cubicBezTo>
                <a:cubicBezTo>
                  <a:pt x="310" y="255"/>
                  <a:pt x="197" y="255"/>
                  <a:pt x="197" y="369"/>
                </a:cubicBezTo>
                <a:cubicBezTo>
                  <a:pt x="197" y="500"/>
                  <a:pt x="197" y="500"/>
                  <a:pt x="197" y="500"/>
                </a:cubicBezTo>
                <a:cubicBezTo>
                  <a:pt x="197" y="500"/>
                  <a:pt x="197" y="613"/>
                  <a:pt x="310" y="613"/>
                </a:cubicBezTo>
                <a:cubicBezTo>
                  <a:pt x="338" y="613"/>
                  <a:pt x="338" y="613"/>
                  <a:pt x="338" y="613"/>
                </a:cubicBezTo>
                <a:cubicBezTo>
                  <a:pt x="331" y="668"/>
                  <a:pt x="313" y="742"/>
                  <a:pt x="263" y="785"/>
                </a:cubicBezTo>
                <a:cubicBezTo>
                  <a:pt x="263" y="785"/>
                  <a:pt x="398" y="734"/>
                  <a:pt x="438" y="613"/>
                </a:cubicBezTo>
                <a:cubicBezTo>
                  <a:pt x="504" y="613"/>
                  <a:pt x="504" y="613"/>
                  <a:pt x="504" y="613"/>
                </a:cubicBezTo>
                <a:lnTo>
                  <a:pt x="504" y="581"/>
                </a:lnTo>
                <a:close/>
              </a:path>
            </a:pathLst>
          </a:custGeom>
          <a:solidFill>
            <a:srgbClr val="7F7F7F"/>
          </a:solidFill>
          <a:ln>
            <a:noFill/>
          </a:ln>
        </p:spPr>
        <p:txBody>
          <a:bodyPr spcFirstLastPara="1" wrap="square" lIns="86200" tIns="43100" rIns="86200" bIns="43100" anchor="t" anchorCtr="0">
            <a:noAutofit/>
          </a:bodyPr>
          <a:lstStyle/>
          <a:p>
            <a:endParaRPr sz="1696">
              <a:latin typeface="Calibri"/>
              <a:ea typeface="Calibri"/>
              <a:cs typeface="Calibri"/>
              <a:sym typeface="Calibri"/>
            </a:endParaRPr>
          </a:p>
        </p:txBody>
      </p:sp>
      <p:graphicFrame>
        <p:nvGraphicFramePr>
          <p:cNvPr id="255" name="Shape 255"/>
          <p:cNvGraphicFramePr/>
          <p:nvPr>
            <p:extLst>
              <p:ext uri="{D42A27DB-BD31-4B8C-83A1-F6EECF244321}">
                <p14:modId xmlns:p14="http://schemas.microsoft.com/office/powerpoint/2010/main" val="1459789491"/>
              </p:ext>
            </p:extLst>
          </p:nvPr>
        </p:nvGraphicFramePr>
        <p:xfrm>
          <a:off x="1824038" y="1482214"/>
          <a:ext cx="4273425" cy="2879550"/>
        </p:xfrm>
        <a:graphic>
          <a:graphicData uri="http://schemas.openxmlformats.org/drawingml/2006/table">
            <a:tbl>
              <a:tblPr firstRow="1" bandRow="1">
                <a:noFill/>
              </a:tblPr>
              <a:tblGrid>
                <a:gridCol w="4273425">
                  <a:extLst>
                    <a:ext uri="{9D8B030D-6E8A-4147-A177-3AD203B41FA5}">
                      <a16:colId xmlns:a16="http://schemas.microsoft.com/office/drawing/2014/main" xmlns="" val="20000"/>
                    </a:ext>
                  </a:extLst>
                </a:gridCol>
              </a:tblGrid>
              <a:tr h="479925">
                <a:tc>
                  <a:txBody>
                    <a:bodyPr/>
                    <a:lstStyle/>
                    <a:p>
                      <a:pPr marL="0" marR="0" lvl="0" indent="0" algn="l" rtl="0">
                        <a:spcBef>
                          <a:spcPts val="0"/>
                        </a:spcBef>
                        <a:spcAft>
                          <a:spcPts val="0"/>
                        </a:spcAft>
                        <a:buNone/>
                      </a:pPr>
                      <a:r>
                        <a:rPr lang="nl-BE" sz="1900" b="1" u="none" strike="noStrike" cap="none" dirty="0"/>
                        <a:t>Fase in de levenscyclus</a:t>
                      </a:r>
                      <a:endParaRPr sz="1900" b="1" dirty="0"/>
                    </a:p>
                  </a:txBody>
                  <a:tcPr marL="97275" marR="97275" marT="48625" marB="48625"/>
                </a:tc>
                <a:extLst>
                  <a:ext uri="{0D108BD9-81ED-4DB2-BD59-A6C34878D82A}">
                    <a16:rowId xmlns:a16="http://schemas.microsoft.com/office/drawing/2014/main" xmlns="" val="10000"/>
                  </a:ext>
                </a:extLst>
              </a:tr>
              <a:tr h="479925">
                <a:tc>
                  <a:txBody>
                    <a:bodyPr/>
                    <a:lstStyle/>
                    <a:p>
                      <a:pPr marL="0" marR="0" lvl="0" indent="0" algn="l" rtl="0">
                        <a:spcBef>
                          <a:spcPts val="0"/>
                        </a:spcBef>
                        <a:spcAft>
                          <a:spcPts val="0"/>
                        </a:spcAft>
                        <a:buNone/>
                      </a:pPr>
                      <a:r>
                        <a:rPr lang="nl-BE" sz="1900"/>
                        <a:t>In ontwikkeling</a:t>
                      </a:r>
                      <a:endParaRPr/>
                    </a:p>
                  </a:txBody>
                  <a:tcPr marL="97275" marR="97275" marT="48625" marB="48625"/>
                </a:tc>
                <a:extLst>
                  <a:ext uri="{0D108BD9-81ED-4DB2-BD59-A6C34878D82A}">
                    <a16:rowId xmlns:a16="http://schemas.microsoft.com/office/drawing/2014/main" xmlns="" val="10001"/>
                  </a:ext>
                </a:extLst>
              </a:tr>
              <a:tr h="479925">
                <a:tc>
                  <a:txBody>
                    <a:bodyPr/>
                    <a:lstStyle/>
                    <a:p>
                      <a:pPr marL="0" marR="0" lvl="0" indent="0" algn="l" rtl="0">
                        <a:spcBef>
                          <a:spcPts val="0"/>
                        </a:spcBef>
                        <a:spcAft>
                          <a:spcPts val="0"/>
                        </a:spcAft>
                        <a:buNone/>
                      </a:pPr>
                      <a:r>
                        <a:rPr lang="nl-BE" sz="1900" dirty="0"/>
                        <a:t>In behandeling</a:t>
                      </a:r>
                      <a:endParaRPr sz="1900" dirty="0"/>
                    </a:p>
                  </a:txBody>
                  <a:tcPr marL="97275" marR="97275" marT="48625" marB="48625"/>
                </a:tc>
                <a:extLst>
                  <a:ext uri="{0D108BD9-81ED-4DB2-BD59-A6C34878D82A}">
                    <a16:rowId xmlns:a16="http://schemas.microsoft.com/office/drawing/2014/main" xmlns="" val="10002"/>
                  </a:ext>
                </a:extLst>
              </a:tr>
              <a:tr h="479925">
                <a:tc>
                  <a:txBody>
                    <a:bodyPr/>
                    <a:lstStyle/>
                    <a:p>
                      <a:pPr marL="0" marR="0" lvl="0" indent="0" algn="l" rtl="0">
                        <a:lnSpc>
                          <a:spcPct val="100000"/>
                        </a:lnSpc>
                        <a:spcBef>
                          <a:spcPts val="0"/>
                        </a:spcBef>
                        <a:spcAft>
                          <a:spcPts val="0"/>
                        </a:spcAft>
                        <a:buClr>
                          <a:schemeClr val="dk1"/>
                        </a:buClr>
                        <a:buSzPts val="1900"/>
                        <a:buFont typeface="Calibri"/>
                        <a:buNone/>
                      </a:pPr>
                      <a:r>
                        <a:rPr lang="nl-BE" sz="1900" dirty="0"/>
                        <a:t>In gebruik</a:t>
                      </a:r>
                      <a:endParaRPr dirty="0"/>
                    </a:p>
                  </a:txBody>
                  <a:tcPr marL="97275" marR="97275" marT="48625" marB="48625"/>
                </a:tc>
                <a:extLst>
                  <a:ext uri="{0D108BD9-81ED-4DB2-BD59-A6C34878D82A}">
                    <a16:rowId xmlns:a16="http://schemas.microsoft.com/office/drawing/2014/main" xmlns="" val="10003"/>
                  </a:ext>
                </a:extLst>
              </a:tr>
              <a:tr h="479925">
                <a:tc>
                  <a:txBody>
                    <a:bodyPr/>
                    <a:lstStyle/>
                    <a:p>
                      <a:pPr marL="0" marR="0" lvl="0" indent="0" algn="l" rtl="0">
                        <a:lnSpc>
                          <a:spcPct val="100000"/>
                        </a:lnSpc>
                        <a:spcBef>
                          <a:spcPts val="0"/>
                        </a:spcBef>
                        <a:spcAft>
                          <a:spcPts val="0"/>
                        </a:spcAft>
                        <a:buClr>
                          <a:schemeClr val="dk1"/>
                        </a:buClr>
                        <a:buSzPts val="1900"/>
                        <a:buFont typeface="Calibri"/>
                        <a:buNone/>
                      </a:pPr>
                      <a:r>
                        <a:rPr lang="nl-BE" sz="1900"/>
                        <a:t>In revisie</a:t>
                      </a:r>
                      <a:endParaRPr sz="1900"/>
                    </a:p>
                  </a:txBody>
                  <a:tcPr marL="97275" marR="97275" marT="48625" marB="48625"/>
                </a:tc>
                <a:extLst>
                  <a:ext uri="{0D108BD9-81ED-4DB2-BD59-A6C34878D82A}">
                    <a16:rowId xmlns:a16="http://schemas.microsoft.com/office/drawing/2014/main" xmlns="" val="10004"/>
                  </a:ext>
                </a:extLst>
              </a:tr>
              <a:tr h="479925">
                <a:tc>
                  <a:txBody>
                    <a:bodyPr/>
                    <a:lstStyle/>
                    <a:p>
                      <a:pPr marL="0" marR="0" lvl="0" indent="0" algn="l" rtl="0">
                        <a:spcBef>
                          <a:spcPts val="0"/>
                        </a:spcBef>
                        <a:spcAft>
                          <a:spcPts val="0"/>
                        </a:spcAft>
                        <a:buNone/>
                      </a:pPr>
                      <a:r>
                        <a:rPr lang="nl-BE" sz="1900" dirty="0" err="1"/>
                        <a:t>Uitgefaseerd</a:t>
                      </a:r>
                      <a:endParaRPr sz="1900" dirty="0"/>
                    </a:p>
                  </a:txBody>
                  <a:tcPr marL="97275" marR="97275" marT="48625" marB="48625"/>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430109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Shape 261"/>
          <p:cNvSpPr txBox="1">
            <a:spLocks noGrp="1"/>
          </p:cNvSpPr>
          <p:nvPr>
            <p:ph type="title"/>
          </p:nvPr>
        </p:nvSpPr>
        <p:spPr>
          <a:prstGeom prst="rect">
            <a:avLst/>
          </a:prstGeom>
          <a:noFill/>
          <a:ln>
            <a:noFill/>
          </a:ln>
        </p:spPr>
        <p:txBody>
          <a:bodyPr wrap="square" lIns="91425" tIns="91425" rIns="91425" bIns="91425" anchor="ctr" anchorCtr="0"/>
          <a:lstStyle/>
          <a:p>
            <a:r>
              <a:rPr lang="nl-BE"/>
              <a:t>Levenscyclus van een standaard</a:t>
            </a:r>
            <a:endParaRPr/>
          </a:p>
        </p:txBody>
      </p:sp>
      <p:sp>
        <p:nvSpPr>
          <p:cNvPr id="2" name="Slide Number Placeholder 1"/>
          <p:cNvSpPr>
            <a:spLocks noGrp="1"/>
          </p:cNvSpPr>
          <p:nvPr>
            <p:ph type="sldNum" idx="12"/>
          </p:nvPr>
        </p:nvSpPr>
        <p:spPr/>
        <p:txBody>
          <a:bodyPr/>
          <a:lstStyle/>
          <a:p>
            <a:fld id="{00000000-1234-1234-1234-123412341234}" type="slidenum">
              <a:rPr lang="nl-BE" smtClean="0"/>
              <a:pPr/>
              <a:t>35</a:t>
            </a:fld>
            <a:endParaRPr lang="nl-BE"/>
          </a:p>
        </p:txBody>
      </p:sp>
      <p:sp>
        <p:nvSpPr>
          <p:cNvPr id="263" name="Shape 263"/>
          <p:cNvSpPr/>
          <p:nvPr/>
        </p:nvSpPr>
        <p:spPr>
          <a:xfrm>
            <a:off x="10367963" y="74020"/>
            <a:ext cx="580714" cy="582212"/>
          </a:xfrm>
          <a:custGeom>
            <a:avLst/>
            <a:gdLst/>
            <a:ahLst/>
            <a:cxnLst/>
            <a:rect l="0" t="0" r="0" b="0"/>
            <a:pathLst>
              <a:path w="1092" h="1092" extrusionOk="0">
                <a:moveTo>
                  <a:pt x="546" y="44"/>
                </a:moveTo>
                <a:cubicBezTo>
                  <a:pt x="823" y="44"/>
                  <a:pt x="1048" y="269"/>
                  <a:pt x="1048" y="546"/>
                </a:cubicBezTo>
                <a:cubicBezTo>
                  <a:pt x="1048" y="824"/>
                  <a:pt x="823" y="1049"/>
                  <a:pt x="546" y="1049"/>
                </a:cubicBezTo>
                <a:cubicBezTo>
                  <a:pt x="269" y="1049"/>
                  <a:pt x="43" y="824"/>
                  <a:pt x="43" y="546"/>
                </a:cubicBezTo>
                <a:cubicBezTo>
                  <a:pt x="43" y="269"/>
                  <a:pt x="269" y="44"/>
                  <a:pt x="546" y="44"/>
                </a:cubicBezTo>
                <a:moveTo>
                  <a:pt x="546" y="0"/>
                </a:moveTo>
                <a:cubicBezTo>
                  <a:pt x="244" y="0"/>
                  <a:pt x="0" y="245"/>
                  <a:pt x="0" y="546"/>
                </a:cubicBezTo>
                <a:cubicBezTo>
                  <a:pt x="0" y="848"/>
                  <a:pt x="244" y="1092"/>
                  <a:pt x="546" y="1092"/>
                </a:cubicBezTo>
                <a:cubicBezTo>
                  <a:pt x="847" y="1092"/>
                  <a:pt x="1092" y="848"/>
                  <a:pt x="1092" y="546"/>
                </a:cubicBezTo>
                <a:cubicBezTo>
                  <a:pt x="1092" y="245"/>
                  <a:pt x="847" y="0"/>
                  <a:pt x="546" y="0"/>
                </a:cubicBezTo>
                <a:close/>
                <a:moveTo>
                  <a:pt x="810" y="498"/>
                </a:moveTo>
                <a:cubicBezTo>
                  <a:pt x="810" y="498"/>
                  <a:pt x="894" y="498"/>
                  <a:pt x="894" y="581"/>
                </a:cubicBezTo>
                <a:cubicBezTo>
                  <a:pt x="894" y="679"/>
                  <a:pt x="894" y="679"/>
                  <a:pt x="894" y="679"/>
                </a:cubicBezTo>
                <a:cubicBezTo>
                  <a:pt x="894" y="679"/>
                  <a:pt x="894" y="763"/>
                  <a:pt x="810" y="763"/>
                </a:cubicBezTo>
                <a:cubicBezTo>
                  <a:pt x="747" y="763"/>
                  <a:pt x="747" y="763"/>
                  <a:pt x="747" y="763"/>
                </a:cubicBezTo>
                <a:cubicBezTo>
                  <a:pt x="752" y="803"/>
                  <a:pt x="765" y="858"/>
                  <a:pt x="802" y="890"/>
                </a:cubicBezTo>
                <a:cubicBezTo>
                  <a:pt x="802" y="890"/>
                  <a:pt x="703" y="852"/>
                  <a:pt x="673" y="763"/>
                </a:cubicBezTo>
                <a:cubicBezTo>
                  <a:pt x="629" y="763"/>
                  <a:pt x="629" y="763"/>
                  <a:pt x="629" y="763"/>
                </a:cubicBezTo>
                <a:cubicBezTo>
                  <a:pt x="629" y="763"/>
                  <a:pt x="545" y="763"/>
                  <a:pt x="545" y="679"/>
                </a:cubicBezTo>
                <a:cubicBezTo>
                  <a:pt x="545" y="581"/>
                  <a:pt x="545" y="581"/>
                  <a:pt x="545" y="581"/>
                </a:cubicBezTo>
                <a:cubicBezTo>
                  <a:pt x="545" y="581"/>
                  <a:pt x="545" y="498"/>
                  <a:pt x="629" y="498"/>
                </a:cubicBezTo>
                <a:cubicBezTo>
                  <a:pt x="810" y="498"/>
                  <a:pt x="810" y="498"/>
                  <a:pt x="810" y="498"/>
                </a:cubicBezTo>
                <a:moveTo>
                  <a:pt x="504" y="581"/>
                </a:moveTo>
                <a:cubicBezTo>
                  <a:pt x="504" y="531"/>
                  <a:pt x="538" y="457"/>
                  <a:pt x="629" y="457"/>
                </a:cubicBezTo>
                <a:cubicBezTo>
                  <a:pt x="810" y="457"/>
                  <a:pt x="810" y="457"/>
                  <a:pt x="810" y="457"/>
                </a:cubicBezTo>
                <a:cubicBezTo>
                  <a:pt x="815" y="457"/>
                  <a:pt x="820" y="457"/>
                  <a:pt x="825" y="458"/>
                </a:cubicBezTo>
                <a:cubicBezTo>
                  <a:pt x="825" y="369"/>
                  <a:pt x="825" y="369"/>
                  <a:pt x="825" y="369"/>
                </a:cubicBezTo>
                <a:cubicBezTo>
                  <a:pt x="825" y="369"/>
                  <a:pt x="825" y="255"/>
                  <a:pt x="711" y="255"/>
                </a:cubicBezTo>
                <a:cubicBezTo>
                  <a:pt x="310" y="255"/>
                  <a:pt x="310" y="255"/>
                  <a:pt x="310" y="255"/>
                </a:cubicBezTo>
                <a:cubicBezTo>
                  <a:pt x="310" y="255"/>
                  <a:pt x="197" y="255"/>
                  <a:pt x="197" y="369"/>
                </a:cubicBezTo>
                <a:cubicBezTo>
                  <a:pt x="197" y="500"/>
                  <a:pt x="197" y="500"/>
                  <a:pt x="197" y="500"/>
                </a:cubicBezTo>
                <a:cubicBezTo>
                  <a:pt x="197" y="500"/>
                  <a:pt x="197" y="613"/>
                  <a:pt x="310" y="613"/>
                </a:cubicBezTo>
                <a:cubicBezTo>
                  <a:pt x="338" y="613"/>
                  <a:pt x="338" y="613"/>
                  <a:pt x="338" y="613"/>
                </a:cubicBezTo>
                <a:cubicBezTo>
                  <a:pt x="331" y="668"/>
                  <a:pt x="313" y="742"/>
                  <a:pt x="263" y="785"/>
                </a:cubicBezTo>
                <a:cubicBezTo>
                  <a:pt x="263" y="785"/>
                  <a:pt x="398" y="734"/>
                  <a:pt x="438" y="613"/>
                </a:cubicBezTo>
                <a:cubicBezTo>
                  <a:pt x="504" y="613"/>
                  <a:pt x="504" y="613"/>
                  <a:pt x="504" y="613"/>
                </a:cubicBezTo>
                <a:lnTo>
                  <a:pt x="504" y="581"/>
                </a:lnTo>
                <a:close/>
              </a:path>
            </a:pathLst>
          </a:custGeom>
          <a:solidFill>
            <a:srgbClr val="7F7F7F"/>
          </a:solidFill>
          <a:ln>
            <a:noFill/>
          </a:ln>
        </p:spPr>
        <p:txBody>
          <a:bodyPr spcFirstLastPara="1" wrap="square" lIns="86200" tIns="43100" rIns="86200" bIns="43100" anchor="t" anchorCtr="0">
            <a:noAutofit/>
          </a:bodyPr>
          <a:lstStyle/>
          <a:p>
            <a:endParaRPr sz="1696">
              <a:latin typeface="Calibri"/>
              <a:ea typeface="Calibri"/>
              <a:cs typeface="Calibri"/>
              <a:sym typeface="Calibri"/>
            </a:endParaRPr>
          </a:p>
        </p:txBody>
      </p:sp>
      <p:graphicFrame>
        <p:nvGraphicFramePr>
          <p:cNvPr id="264" name="Shape 264"/>
          <p:cNvGraphicFramePr/>
          <p:nvPr>
            <p:extLst>
              <p:ext uri="{D42A27DB-BD31-4B8C-83A1-F6EECF244321}">
                <p14:modId xmlns:p14="http://schemas.microsoft.com/office/powerpoint/2010/main" val="689569247"/>
              </p:ext>
            </p:extLst>
          </p:nvPr>
        </p:nvGraphicFramePr>
        <p:xfrm>
          <a:off x="1824038" y="1482214"/>
          <a:ext cx="8546850" cy="3075995"/>
        </p:xfrm>
        <a:graphic>
          <a:graphicData uri="http://schemas.openxmlformats.org/drawingml/2006/table">
            <a:tbl>
              <a:tblPr firstRow="1" bandRow="1">
                <a:noFill/>
              </a:tblPr>
              <a:tblGrid>
                <a:gridCol w="4273425">
                  <a:extLst>
                    <a:ext uri="{9D8B030D-6E8A-4147-A177-3AD203B41FA5}">
                      <a16:colId xmlns:a16="http://schemas.microsoft.com/office/drawing/2014/main" xmlns="" val="20000"/>
                    </a:ext>
                  </a:extLst>
                </a:gridCol>
                <a:gridCol w="4273425">
                  <a:extLst>
                    <a:ext uri="{9D8B030D-6E8A-4147-A177-3AD203B41FA5}">
                      <a16:colId xmlns:a16="http://schemas.microsoft.com/office/drawing/2014/main" xmlns="" val="20001"/>
                    </a:ext>
                  </a:extLst>
                </a:gridCol>
              </a:tblGrid>
              <a:tr h="479925">
                <a:tc>
                  <a:txBody>
                    <a:bodyPr/>
                    <a:lstStyle/>
                    <a:p>
                      <a:pPr marL="0" marR="0" lvl="0" indent="0" algn="l" rtl="0">
                        <a:spcBef>
                          <a:spcPts val="0"/>
                        </a:spcBef>
                        <a:spcAft>
                          <a:spcPts val="0"/>
                        </a:spcAft>
                        <a:buNone/>
                      </a:pPr>
                      <a:r>
                        <a:rPr lang="nl-BE" sz="1900" b="1" dirty="0"/>
                        <a:t>Fase in de levenscyclus</a:t>
                      </a:r>
                      <a:endParaRPr sz="1900" b="1" dirty="0"/>
                    </a:p>
                  </a:txBody>
                  <a:tcPr marL="97275" marR="97275" marT="48625" marB="48625"/>
                </a:tc>
                <a:tc>
                  <a:txBody>
                    <a:bodyPr/>
                    <a:lstStyle/>
                    <a:p>
                      <a:pPr marL="0" marR="0" lvl="0" indent="0" algn="l" rtl="0">
                        <a:spcBef>
                          <a:spcPts val="0"/>
                        </a:spcBef>
                        <a:spcAft>
                          <a:spcPts val="0"/>
                        </a:spcAft>
                        <a:buNone/>
                      </a:pPr>
                      <a:r>
                        <a:rPr lang="nl-BE" sz="1900" b="1" dirty="0"/>
                        <a:t>Publicatiestatus</a:t>
                      </a:r>
                      <a:endParaRPr sz="1900" b="1" dirty="0"/>
                    </a:p>
                  </a:txBody>
                  <a:tcPr marL="97275" marR="97275" marT="48625" marB="48625"/>
                </a:tc>
                <a:extLst>
                  <a:ext uri="{0D108BD9-81ED-4DB2-BD59-A6C34878D82A}">
                    <a16:rowId xmlns:a16="http://schemas.microsoft.com/office/drawing/2014/main" xmlns="" val="10000"/>
                  </a:ext>
                </a:extLst>
              </a:tr>
              <a:tr h="479925">
                <a:tc>
                  <a:txBody>
                    <a:bodyPr/>
                    <a:lstStyle/>
                    <a:p>
                      <a:pPr marL="0" marR="0" lvl="0" indent="0" algn="l" rtl="0">
                        <a:spcBef>
                          <a:spcPts val="0"/>
                        </a:spcBef>
                        <a:spcAft>
                          <a:spcPts val="0"/>
                        </a:spcAft>
                        <a:buNone/>
                      </a:pPr>
                      <a:r>
                        <a:rPr lang="nl-BE" sz="1900" dirty="0"/>
                        <a:t>In ontwikkeling</a:t>
                      </a:r>
                      <a:endParaRPr dirty="0"/>
                    </a:p>
                  </a:txBody>
                  <a:tcPr marL="97275" marR="97275" marT="48625" marB="48625"/>
                </a:tc>
                <a:tc>
                  <a:txBody>
                    <a:bodyPr/>
                    <a:lstStyle/>
                    <a:p>
                      <a:pPr marL="0" marR="0" lvl="0" indent="0" algn="l" rtl="0">
                        <a:spcBef>
                          <a:spcPts val="0"/>
                        </a:spcBef>
                        <a:spcAft>
                          <a:spcPts val="0"/>
                        </a:spcAft>
                        <a:buNone/>
                      </a:pPr>
                      <a:r>
                        <a:rPr lang="nl-BE" sz="1900" dirty="0"/>
                        <a:t>Ontwerpdocument</a:t>
                      </a:r>
                      <a:endParaRPr sz="1900" dirty="0"/>
                    </a:p>
                  </a:txBody>
                  <a:tcPr marL="97275" marR="97275" marT="48625" marB="48625"/>
                </a:tc>
                <a:extLst>
                  <a:ext uri="{0D108BD9-81ED-4DB2-BD59-A6C34878D82A}">
                    <a16:rowId xmlns:a16="http://schemas.microsoft.com/office/drawing/2014/main" xmlns="" val="10001"/>
                  </a:ext>
                </a:extLst>
              </a:tr>
              <a:tr h="479925">
                <a:tc>
                  <a:txBody>
                    <a:bodyPr/>
                    <a:lstStyle/>
                    <a:p>
                      <a:pPr marL="0" marR="0" lvl="0" indent="0" algn="l" rtl="0">
                        <a:spcBef>
                          <a:spcPts val="0"/>
                        </a:spcBef>
                        <a:spcAft>
                          <a:spcPts val="0"/>
                        </a:spcAft>
                        <a:buNone/>
                      </a:pPr>
                      <a:r>
                        <a:rPr lang="nl-BE" sz="1900"/>
                        <a:t>In behandeling</a:t>
                      </a:r>
                      <a:endParaRPr sz="1900"/>
                    </a:p>
                  </a:txBody>
                  <a:tcPr marL="97275" marR="97275" marT="48625" marB="48625"/>
                </a:tc>
                <a:tc>
                  <a:txBody>
                    <a:bodyPr/>
                    <a:lstStyle/>
                    <a:p>
                      <a:pPr marL="0" marR="0" lvl="0" indent="0" algn="l" rtl="0">
                        <a:spcBef>
                          <a:spcPts val="0"/>
                        </a:spcBef>
                        <a:spcAft>
                          <a:spcPts val="0"/>
                        </a:spcAft>
                        <a:buNone/>
                      </a:pPr>
                      <a:r>
                        <a:rPr lang="nl-BE" sz="1900"/>
                        <a:t>Kandidaat-standaard</a:t>
                      </a:r>
                      <a:endParaRPr sz="1900"/>
                    </a:p>
                  </a:txBody>
                  <a:tcPr marL="97275" marR="97275" marT="48625" marB="48625"/>
                </a:tc>
                <a:extLst>
                  <a:ext uri="{0D108BD9-81ED-4DB2-BD59-A6C34878D82A}">
                    <a16:rowId xmlns:a16="http://schemas.microsoft.com/office/drawing/2014/main" xmlns="" val="10002"/>
                  </a:ext>
                </a:extLst>
              </a:tr>
              <a:tr h="479925">
                <a:tc>
                  <a:txBody>
                    <a:bodyPr/>
                    <a:lstStyle/>
                    <a:p>
                      <a:pPr marL="0" marR="0" lvl="0" indent="0" algn="l" rtl="0">
                        <a:lnSpc>
                          <a:spcPct val="100000"/>
                        </a:lnSpc>
                        <a:spcBef>
                          <a:spcPts val="0"/>
                        </a:spcBef>
                        <a:spcAft>
                          <a:spcPts val="0"/>
                        </a:spcAft>
                        <a:buClr>
                          <a:schemeClr val="dk1"/>
                        </a:buClr>
                        <a:buSzPts val="1900"/>
                        <a:buFont typeface="Calibri"/>
                        <a:buNone/>
                      </a:pPr>
                      <a:r>
                        <a:rPr lang="nl-BE" sz="1900"/>
                        <a:t>In gebruik</a:t>
                      </a:r>
                      <a:endParaRPr/>
                    </a:p>
                  </a:txBody>
                  <a:tcPr marL="97275" marR="97275" marT="48625" marB="48625"/>
                </a:tc>
                <a:tc>
                  <a:txBody>
                    <a:bodyPr/>
                    <a:lstStyle/>
                    <a:p>
                      <a:pPr marL="0" marR="0" lvl="0" indent="0" algn="l" rtl="0">
                        <a:spcBef>
                          <a:spcPts val="0"/>
                        </a:spcBef>
                        <a:spcAft>
                          <a:spcPts val="0"/>
                        </a:spcAft>
                        <a:buNone/>
                      </a:pPr>
                      <a:r>
                        <a:rPr lang="nl-BE" sz="1900"/>
                        <a:t>Standaard</a:t>
                      </a:r>
                      <a:endParaRPr sz="1900"/>
                    </a:p>
                  </a:txBody>
                  <a:tcPr marL="97275" marR="97275" marT="48625" marB="48625"/>
                </a:tc>
                <a:extLst>
                  <a:ext uri="{0D108BD9-81ED-4DB2-BD59-A6C34878D82A}">
                    <a16:rowId xmlns:a16="http://schemas.microsoft.com/office/drawing/2014/main" xmlns="" val="10003"/>
                  </a:ext>
                </a:extLst>
              </a:tr>
              <a:tr h="479925">
                <a:tc>
                  <a:txBody>
                    <a:bodyPr/>
                    <a:lstStyle/>
                    <a:p>
                      <a:pPr marL="0" marR="0" lvl="0" indent="0" algn="l" rtl="0">
                        <a:lnSpc>
                          <a:spcPct val="100000"/>
                        </a:lnSpc>
                        <a:spcBef>
                          <a:spcPts val="0"/>
                        </a:spcBef>
                        <a:spcAft>
                          <a:spcPts val="0"/>
                        </a:spcAft>
                        <a:buClr>
                          <a:schemeClr val="dk1"/>
                        </a:buClr>
                        <a:buSzPts val="1900"/>
                        <a:buFont typeface="Calibri"/>
                        <a:buNone/>
                      </a:pPr>
                      <a:r>
                        <a:rPr lang="nl-BE" sz="1900"/>
                        <a:t>In revisie</a:t>
                      </a:r>
                      <a:endParaRPr sz="1900"/>
                    </a:p>
                  </a:txBody>
                  <a:tcPr marL="97275" marR="97275" marT="48625" marB="48625"/>
                </a:tc>
                <a:tc>
                  <a:txBody>
                    <a:bodyPr/>
                    <a:lstStyle/>
                    <a:p>
                      <a:pPr marL="0" marR="0" lvl="0" indent="0" algn="l" rtl="0">
                        <a:spcBef>
                          <a:spcPts val="0"/>
                        </a:spcBef>
                        <a:spcAft>
                          <a:spcPts val="0"/>
                        </a:spcAft>
                        <a:buNone/>
                      </a:pPr>
                      <a:r>
                        <a:rPr lang="nl-BE" sz="1900"/>
                        <a:t>Ontwerpdocument</a:t>
                      </a:r>
                      <a:endParaRPr/>
                    </a:p>
                    <a:p>
                      <a:pPr marL="0" marR="0" lvl="0" indent="0" algn="l" rtl="0">
                        <a:spcBef>
                          <a:spcPts val="0"/>
                        </a:spcBef>
                        <a:spcAft>
                          <a:spcPts val="0"/>
                        </a:spcAft>
                        <a:buNone/>
                      </a:pPr>
                      <a:r>
                        <a:rPr lang="nl-BE" sz="1900"/>
                        <a:t>Kandidaat Gereviseerde Standaard</a:t>
                      </a:r>
                      <a:endParaRPr sz="1900"/>
                    </a:p>
                  </a:txBody>
                  <a:tcPr marL="97275" marR="97275" marT="48625" marB="48625"/>
                </a:tc>
                <a:extLst>
                  <a:ext uri="{0D108BD9-81ED-4DB2-BD59-A6C34878D82A}">
                    <a16:rowId xmlns:a16="http://schemas.microsoft.com/office/drawing/2014/main" xmlns="" val="10004"/>
                  </a:ext>
                </a:extLst>
              </a:tr>
              <a:tr h="479925">
                <a:tc>
                  <a:txBody>
                    <a:bodyPr/>
                    <a:lstStyle/>
                    <a:p>
                      <a:pPr marL="0" marR="0" lvl="0" indent="0" algn="l" rtl="0">
                        <a:spcBef>
                          <a:spcPts val="0"/>
                        </a:spcBef>
                        <a:spcAft>
                          <a:spcPts val="0"/>
                        </a:spcAft>
                        <a:buNone/>
                      </a:pPr>
                      <a:r>
                        <a:rPr lang="nl-BE" sz="1900" dirty="0" err="1"/>
                        <a:t>Uitgefaseerd</a:t>
                      </a:r>
                      <a:endParaRPr sz="1900" dirty="0"/>
                    </a:p>
                  </a:txBody>
                  <a:tcPr marL="97275" marR="97275" marT="48625" marB="48625"/>
                </a:tc>
                <a:tc>
                  <a:txBody>
                    <a:bodyPr/>
                    <a:lstStyle/>
                    <a:p>
                      <a:pPr marL="0" marR="0" lvl="0" indent="0" algn="l" rtl="0">
                        <a:spcBef>
                          <a:spcPts val="0"/>
                        </a:spcBef>
                        <a:spcAft>
                          <a:spcPts val="0"/>
                        </a:spcAft>
                        <a:buNone/>
                      </a:pPr>
                      <a:r>
                        <a:rPr lang="nl-BE" sz="1900" dirty="0" err="1"/>
                        <a:t>Uitgefaseerde</a:t>
                      </a:r>
                      <a:r>
                        <a:rPr lang="nl-BE" sz="1900" dirty="0"/>
                        <a:t> Standaard</a:t>
                      </a:r>
                      <a:endParaRPr sz="1900" dirty="0"/>
                    </a:p>
                  </a:txBody>
                  <a:tcPr marL="97275" marR="97275" marT="48625" marB="48625"/>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2490402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Shape 270"/>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r>
              <a:rPr lang="nl-BE"/>
              <a:t>Levenscyclus van een standaard</a:t>
            </a:r>
            <a:endParaRPr/>
          </a:p>
        </p:txBody>
      </p:sp>
      <p:sp>
        <p:nvSpPr>
          <p:cNvPr id="269" name="Shape 26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indent="0">
              <a:spcBef>
                <a:spcPts val="0"/>
              </a:spcBef>
              <a:buNone/>
            </a:pPr>
            <a:endParaRPr/>
          </a:p>
          <a:p>
            <a:pPr marL="0" indent="0">
              <a:spcBef>
                <a:spcPts val="0"/>
              </a:spcBef>
              <a:buNone/>
            </a:pPr>
            <a:endParaRPr/>
          </a:p>
          <a:p>
            <a:pPr marL="0" indent="0">
              <a:spcBef>
                <a:spcPts val="0"/>
              </a:spcBef>
              <a:buNone/>
            </a:pPr>
            <a:endParaRPr/>
          </a:p>
          <a:p>
            <a:pPr marL="0" indent="0">
              <a:spcBef>
                <a:spcPts val="0"/>
              </a:spcBef>
              <a:buNone/>
            </a:pPr>
            <a:endParaRPr/>
          </a:p>
          <a:p>
            <a:pPr marL="0" indent="0">
              <a:spcBef>
                <a:spcPts val="0"/>
              </a:spcBef>
              <a:buNone/>
            </a:pPr>
            <a:endParaRPr/>
          </a:p>
          <a:p>
            <a:pPr marL="0" indent="0">
              <a:spcBef>
                <a:spcPts val="0"/>
              </a:spcBef>
              <a:buNone/>
            </a:pPr>
            <a:endParaRPr/>
          </a:p>
          <a:p>
            <a:pPr marL="0" indent="0">
              <a:spcBef>
                <a:spcPts val="0"/>
              </a:spcBef>
              <a:buNone/>
            </a:pPr>
            <a:endParaRPr/>
          </a:p>
          <a:p>
            <a:pPr marL="0" indent="0">
              <a:spcBef>
                <a:spcPts val="0"/>
              </a:spcBef>
              <a:buNone/>
            </a:pPr>
            <a:endParaRPr/>
          </a:p>
          <a:p>
            <a:pPr marL="0" indent="0">
              <a:spcBef>
                <a:spcPts val="0"/>
              </a:spcBef>
              <a:buNone/>
            </a:pPr>
            <a:endParaRPr/>
          </a:p>
          <a:p>
            <a:pPr marL="342900" indent="-342900">
              <a:spcBef>
                <a:spcPts val="0"/>
              </a:spcBef>
            </a:pPr>
            <a:r>
              <a:rPr lang="nl-BE"/>
              <a:t>Criteria voor overgang binnen levenscyclus</a:t>
            </a:r>
            <a:endParaRPr/>
          </a:p>
          <a:p>
            <a:pPr marL="342900" indent="-342900"/>
            <a:r>
              <a:rPr lang="nl-BE" b="1"/>
              <a:t>Processen</a:t>
            </a:r>
            <a:r>
              <a:rPr lang="nl-BE"/>
              <a:t> die lopen binnen en overheen de fases voor ontwikkeling en onderhoud</a:t>
            </a:r>
            <a:endParaRPr/>
          </a:p>
        </p:txBody>
      </p:sp>
      <p:sp>
        <p:nvSpPr>
          <p:cNvPr id="2" name="Slide Number Placeholder 1"/>
          <p:cNvSpPr>
            <a:spLocks noGrp="1"/>
          </p:cNvSpPr>
          <p:nvPr>
            <p:ph type="sldNum" idx="12"/>
          </p:nvPr>
        </p:nvSpPr>
        <p:spPr/>
        <p:txBody>
          <a:bodyPr/>
          <a:lstStyle/>
          <a:p>
            <a:fld id="{00000000-1234-1234-1234-123412341234}" type="slidenum">
              <a:rPr lang="nl-BE" smtClean="0"/>
              <a:pPr/>
              <a:t>36</a:t>
            </a:fld>
            <a:endParaRPr lang="nl-BE"/>
          </a:p>
        </p:txBody>
      </p:sp>
      <p:sp>
        <p:nvSpPr>
          <p:cNvPr id="272" name="Shape 272"/>
          <p:cNvSpPr/>
          <p:nvPr/>
        </p:nvSpPr>
        <p:spPr>
          <a:xfrm>
            <a:off x="10367963" y="74020"/>
            <a:ext cx="580714" cy="582212"/>
          </a:xfrm>
          <a:custGeom>
            <a:avLst/>
            <a:gdLst/>
            <a:ahLst/>
            <a:cxnLst/>
            <a:rect l="0" t="0" r="0" b="0"/>
            <a:pathLst>
              <a:path w="1092" h="1092" extrusionOk="0">
                <a:moveTo>
                  <a:pt x="546" y="44"/>
                </a:moveTo>
                <a:cubicBezTo>
                  <a:pt x="823" y="44"/>
                  <a:pt x="1048" y="269"/>
                  <a:pt x="1048" y="546"/>
                </a:cubicBezTo>
                <a:cubicBezTo>
                  <a:pt x="1048" y="824"/>
                  <a:pt x="823" y="1049"/>
                  <a:pt x="546" y="1049"/>
                </a:cubicBezTo>
                <a:cubicBezTo>
                  <a:pt x="269" y="1049"/>
                  <a:pt x="43" y="824"/>
                  <a:pt x="43" y="546"/>
                </a:cubicBezTo>
                <a:cubicBezTo>
                  <a:pt x="43" y="269"/>
                  <a:pt x="269" y="44"/>
                  <a:pt x="546" y="44"/>
                </a:cubicBezTo>
                <a:moveTo>
                  <a:pt x="546" y="0"/>
                </a:moveTo>
                <a:cubicBezTo>
                  <a:pt x="244" y="0"/>
                  <a:pt x="0" y="245"/>
                  <a:pt x="0" y="546"/>
                </a:cubicBezTo>
                <a:cubicBezTo>
                  <a:pt x="0" y="848"/>
                  <a:pt x="244" y="1092"/>
                  <a:pt x="546" y="1092"/>
                </a:cubicBezTo>
                <a:cubicBezTo>
                  <a:pt x="847" y="1092"/>
                  <a:pt x="1092" y="848"/>
                  <a:pt x="1092" y="546"/>
                </a:cubicBezTo>
                <a:cubicBezTo>
                  <a:pt x="1092" y="245"/>
                  <a:pt x="847" y="0"/>
                  <a:pt x="546" y="0"/>
                </a:cubicBezTo>
                <a:close/>
                <a:moveTo>
                  <a:pt x="810" y="498"/>
                </a:moveTo>
                <a:cubicBezTo>
                  <a:pt x="810" y="498"/>
                  <a:pt x="894" y="498"/>
                  <a:pt x="894" y="581"/>
                </a:cubicBezTo>
                <a:cubicBezTo>
                  <a:pt x="894" y="679"/>
                  <a:pt x="894" y="679"/>
                  <a:pt x="894" y="679"/>
                </a:cubicBezTo>
                <a:cubicBezTo>
                  <a:pt x="894" y="679"/>
                  <a:pt x="894" y="763"/>
                  <a:pt x="810" y="763"/>
                </a:cubicBezTo>
                <a:cubicBezTo>
                  <a:pt x="747" y="763"/>
                  <a:pt x="747" y="763"/>
                  <a:pt x="747" y="763"/>
                </a:cubicBezTo>
                <a:cubicBezTo>
                  <a:pt x="752" y="803"/>
                  <a:pt x="765" y="858"/>
                  <a:pt x="802" y="890"/>
                </a:cubicBezTo>
                <a:cubicBezTo>
                  <a:pt x="802" y="890"/>
                  <a:pt x="703" y="852"/>
                  <a:pt x="673" y="763"/>
                </a:cubicBezTo>
                <a:cubicBezTo>
                  <a:pt x="629" y="763"/>
                  <a:pt x="629" y="763"/>
                  <a:pt x="629" y="763"/>
                </a:cubicBezTo>
                <a:cubicBezTo>
                  <a:pt x="629" y="763"/>
                  <a:pt x="545" y="763"/>
                  <a:pt x="545" y="679"/>
                </a:cubicBezTo>
                <a:cubicBezTo>
                  <a:pt x="545" y="581"/>
                  <a:pt x="545" y="581"/>
                  <a:pt x="545" y="581"/>
                </a:cubicBezTo>
                <a:cubicBezTo>
                  <a:pt x="545" y="581"/>
                  <a:pt x="545" y="498"/>
                  <a:pt x="629" y="498"/>
                </a:cubicBezTo>
                <a:cubicBezTo>
                  <a:pt x="810" y="498"/>
                  <a:pt x="810" y="498"/>
                  <a:pt x="810" y="498"/>
                </a:cubicBezTo>
                <a:moveTo>
                  <a:pt x="504" y="581"/>
                </a:moveTo>
                <a:cubicBezTo>
                  <a:pt x="504" y="531"/>
                  <a:pt x="538" y="457"/>
                  <a:pt x="629" y="457"/>
                </a:cubicBezTo>
                <a:cubicBezTo>
                  <a:pt x="810" y="457"/>
                  <a:pt x="810" y="457"/>
                  <a:pt x="810" y="457"/>
                </a:cubicBezTo>
                <a:cubicBezTo>
                  <a:pt x="815" y="457"/>
                  <a:pt x="820" y="457"/>
                  <a:pt x="825" y="458"/>
                </a:cubicBezTo>
                <a:cubicBezTo>
                  <a:pt x="825" y="369"/>
                  <a:pt x="825" y="369"/>
                  <a:pt x="825" y="369"/>
                </a:cubicBezTo>
                <a:cubicBezTo>
                  <a:pt x="825" y="369"/>
                  <a:pt x="825" y="255"/>
                  <a:pt x="711" y="255"/>
                </a:cubicBezTo>
                <a:cubicBezTo>
                  <a:pt x="310" y="255"/>
                  <a:pt x="310" y="255"/>
                  <a:pt x="310" y="255"/>
                </a:cubicBezTo>
                <a:cubicBezTo>
                  <a:pt x="310" y="255"/>
                  <a:pt x="197" y="255"/>
                  <a:pt x="197" y="369"/>
                </a:cubicBezTo>
                <a:cubicBezTo>
                  <a:pt x="197" y="500"/>
                  <a:pt x="197" y="500"/>
                  <a:pt x="197" y="500"/>
                </a:cubicBezTo>
                <a:cubicBezTo>
                  <a:pt x="197" y="500"/>
                  <a:pt x="197" y="613"/>
                  <a:pt x="310" y="613"/>
                </a:cubicBezTo>
                <a:cubicBezTo>
                  <a:pt x="338" y="613"/>
                  <a:pt x="338" y="613"/>
                  <a:pt x="338" y="613"/>
                </a:cubicBezTo>
                <a:cubicBezTo>
                  <a:pt x="331" y="668"/>
                  <a:pt x="313" y="742"/>
                  <a:pt x="263" y="785"/>
                </a:cubicBezTo>
                <a:cubicBezTo>
                  <a:pt x="263" y="785"/>
                  <a:pt x="398" y="734"/>
                  <a:pt x="438" y="613"/>
                </a:cubicBezTo>
                <a:cubicBezTo>
                  <a:pt x="504" y="613"/>
                  <a:pt x="504" y="613"/>
                  <a:pt x="504" y="613"/>
                </a:cubicBezTo>
                <a:lnTo>
                  <a:pt x="504" y="581"/>
                </a:lnTo>
                <a:close/>
              </a:path>
            </a:pathLst>
          </a:custGeom>
          <a:solidFill>
            <a:srgbClr val="7F7F7F"/>
          </a:solidFill>
          <a:ln>
            <a:noFill/>
          </a:ln>
        </p:spPr>
        <p:txBody>
          <a:bodyPr spcFirstLastPara="1" wrap="square" lIns="86200" tIns="43100" rIns="86200" bIns="43100" anchor="t" anchorCtr="0">
            <a:noAutofit/>
          </a:bodyPr>
          <a:lstStyle/>
          <a:p>
            <a:endParaRPr sz="1696">
              <a:latin typeface="Calibri"/>
              <a:ea typeface="Calibri"/>
              <a:cs typeface="Calibri"/>
              <a:sym typeface="Calibri"/>
            </a:endParaRPr>
          </a:p>
        </p:txBody>
      </p:sp>
      <p:graphicFrame>
        <p:nvGraphicFramePr>
          <p:cNvPr id="273" name="Shape 273"/>
          <p:cNvGraphicFramePr/>
          <p:nvPr>
            <p:extLst>
              <p:ext uri="{D42A27DB-BD31-4B8C-83A1-F6EECF244321}">
                <p14:modId xmlns:p14="http://schemas.microsoft.com/office/powerpoint/2010/main" val="976460115"/>
              </p:ext>
            </p:extLst>
          </p:nvPr>
        </p:nvGraphicFramePr>
        <p:xfrm>
          <a:off x="1822575" y="1482214"/>
          <a:ext cx="8546850" cy="3075995"/>
        </p:xfrm>
        <a:graphic>
          <a:graphicData uri="http://schemas.openxmlformats.org/drawingml/2006/table">
            <a:tbl>
              <a:tblPr firstRow="1" bandRow="1">
                <a:noFill/>
              </a:tblPr>
              <a:tblGrid>
                <a:gridCol w="4273425">
                  <a:extLst>
                    <a:ext uri="{9D8B030D-6E8A-4147-A177-3AD203B41FA5}">
                      <a16:colId xmlns:a16="http://schemas.microsoft.com/office/drawing/2014/main" xmlns="" val="20000"/>
                    </a:ext>
                  </a:extLst>
                </a:gridCol>
                <a:gridCol w="4273425">
                  <a:extLst>
                    <a:ext uri="{9D8B030D-6E8A-4147-A177-3AD203B41FA5}">
                      <a16:colId xmlns:a16="http://schemas.microsoft.com/office/drawing/2014/main" xmlns="" val="20001"/>
                    </a:ext>
                  </a:extLst>
                </a:gridCol>
              </a:tblGrid>
              <a:tr h="479925">
                <a:tc>
                  <a:txBody>
                    <a:bodyPr/>
                    <a:lstStyle/>
                    <a:p>
                      <a:pPr marL="0" marR="0" lvl="0" indent="0" algn="l" rtl="0">
                        <a:spcBef>
                          <a:spcPts val="0"/>
                        </a:spcBef>
                        <a:spcAft>
                          <a:spcPts val="0"/>
                        </a:spcAft>
                        <a:buNone/>
                      </a:pPr>
                      <a:r>
                        <a:rPr lang="nl-BE" sz="1900" b="1" dirty="0"/>
                        <a:t>Fase in de levenscyclus</a:t>
                      </a:r>
                      <a:endParaRPr sz="1900" b="1" dirty="0"/>
                    </a:p>
                  </a:txBody>
                  <a:tcPr marL="97275" marR="97275" marT="48625" marB="48625"/>
                </a:tc>
                <a:tc>
                  <a:txBody>
                    <a:bodyPr/>
                    <a:lstStyle/>
                    <a:p>
                      <a:pPr marL="0" marR="0" lvl="0" indent="0" algn="l" rtl="0">
                        <a:spcBef>
                          <a:spcPts val="0"/>
                        </a:spcBef>
                        <a:spcAft>
                          <a:spcPts val="0"/>
                        </a:spcAft>
                        <a:buNone/>
                      </a:pPr>
                      <a:r>
                        <a:rPr lang="nl-BE" sz="1900" b="1" dirty="0"/>
                        <a:t>Publicatiestatus</a:t>
                      </a:r>
                      <a:endParaRPr sz="1900" b="1" dirty="0"/>
                    </a:p>
                  </a:txBody>
                  <a:tcPr marL="97275" marR="97275" marT="48625" marB="48625"/>
                </a:tc>
                <a:extLst>
                  <a:ext uri="{0D108BD9-81ED-4DB2-BD59-A6C34878D82A}">
                    <a16:rowId xmlns:a16="http://schemas.microsoft.com/office/drawing/2014/main" xmlns="" val="10000"/>
                  </a:ext>
                </a:extLst>
              </a:tr>
              <a:tr h="479925">
                <a:tc>
                  <a:txBody>
                    <a:bodyPr/>
                    <a:lstStyle/>
                    <a:p>
                      <a:pPr marL="0" marR="0" lvl="0" indent="0" algn="l" rtl="0">
                        <a:spcBef>
                          <a:spcPts val="0"/>
                        </a:spcBef>
                        <a:spcAft>
                          <a:spcPts val="0"/>
                        </a:spcAft>
                        <a:buNone/>
                      </a:pPr>
                      <a:r>
                        <a:rPr lang="nl-BE" sz="1900"/>
                        <a:t>In ontwikkeling</a:t>
                      </a:r>
                      <a:endParaRPr/>
                    </a:p>
                  </a:txBody>
                  <a:tcPr marL="97275" marR="97275" marT="48625" marB="48625"/>
                </a:tc>
                <a:tc>
                  <a:txBody>
                    <a:bodyPr/>
                    <a:lstStyle/>
                    <a:p>
                      <a:pPr marL="0" marR="0" lvl="0" indent="0" algn="l" rtl="0">
                        <a:spcBef>
                          <a:spcPts val="0"/>
                        </a:spcBef>
                        <a:spcAft>
                          <a:spcPts val="0"/>
                        </a:spcAft>
                        <a:buNone/>
                      </a:pPr>
                      <a:r>
                        <a:rPr lang="nl-BE" sz="1900"/>
                        <a:t>Ontwerpdocument</a:t>
                      </a:r>
                      <a:endParaRPr sz="1900"/>
                    </a:p>
                  </a:txBody>
                  <a:tcPr marL="97275" marR="97275" marT="48625" marB="48625"/>
                </a:tc>
                <a:extLst>
                  <a:ext uri="{0D108BD9-81ED-4DB2-BD59-A6C34878D82A}">
                    <a16:rowId xmlns:a16="http://schemas.microsoft.com/office/drawing/2014/main" xmlns="" val="10001"/>
                  </a:ext>
                </a:extLst>
              </a:tr>
              <a:tr h="479925">
                <a:tc>
                  <a:txBody>
                    <a:bodyPr/>
                    <a:lstStyle/>
                    <a:p>
                      <a:pPr marL="0" marR="0" lvl="0" indent="0" algn="l" rtl="0">
                        <a:spcBef>
                          <a:spcPts val="0"/>
                        </a:spcBef>
                        <a:spcAft>
                          <a:spcPts val="0"/>
                        </a:spcAft>
                        <a:buNone/>
                      </a:pPr>
                      <a:r>
                        <a:rPr lang="nl-BE" sz="1900"/>
                        <a:t>In behandeling</a:t>
                      </a:r>
                      <a:endParaRPr sz="1900"/>
                    </a:p>
                  </a:txBody>
                  <a:tcPr marL="97275" marR="97275" marT="48625" marB="48625"/>
                </a:tc>
                <a:tc>
                  <a:txBody>
                    <a:bodyPr/>
                    <a:lstStyle/>
                    <a:p>
                      <a:pPr marL="0" marR="0" lvl="0" indent="0" algn="l" rtl="0">
                        <a:spcBef>
                          <a:spcPts val="0"/>
                        </a:spcBef>
                        <a:spcAft>
                          <a:spcPts val="0"/>
                        </a:spcAft>
                        <a:buNone/>
                      </a:pPr>
                      <a:r>
                        <a:rPr lang="nl-BE" sz="1900"/>
                        <a:t>Kandidaat-standaard</a:t>
                      </a:r>
                      <a:endParaRPr sz="1900"/>
                    </a:p>
                  </a:txBody>
                  <a:tcPr marL="97275" marR="97275" marT="48625" marB="48625"/>
                </a:tc>
                <a:extLst>
                  <a:ext uri="{0D108BD9-81ED-4DB2-BD59-A6C34878D82A}">
                    <a16:rowId xmlns:a16="http://schemas.microsoft.com/office/drawing/2014/main" xmlns="" val="10002"/>
                  </a:ext>
                </a:extLst>
              </a:tr>
              <a:tr h="479925">
                <a:tc>
                  <a:txBody>
                    <a:bodyPr/>
                    <a:lstStyle/>
                    <a:p>
                      <a:pPr marL="0" marR="0" lvl="0" indent="0" algn="l" rtl="0">
                        <a:lnSpc>
                          <a:spcPct val="100000"/>
                        </a:lnSpc>
                        <a:spcBef>
                          <a:spcPts val="0"/>
                        </a:spcBef>
                        <a:spcAft>
                          <a:spcPts val="0"/>
                        </a:spcAft>
                        <a:buClr>
                          <a:schemeClr val="dk1"/>
                        </a:buClr>
                        <a:buSzPts val="1900"/>
                        <a:buFont typeface="Calibri"/>
                        <a:buNone/>
                      </a:pPr>
                      <a:r>
                        <a:rPr lang="nl-BE" sz="1900"/>
                        <a:t>In gebruik</a:t>
                      </a:r>
                      <a:endParaRPr/>
                    </a:p>
                  </a:txBody>
                  <a:tcPr marL="97275" marR="97275" marT="48625" marB="48625"/>
                </a:tc>
                <a:tc>
                  <a:txBody>
                    <a:bodyPr/>
                    <a:lstStyle/>
                    <a:p>
                      <a:pPr marL="0" marR="0" lvl="0" indent="0" algn="l" rtl="0">
                        <a:spcBef>
                          <a:spcPts val="0"/>
                        </a:spcBef>
                        <a:spcAft>
                          <a:spcPts val="0"/>
                        </a:spcAft>
                        <a:buNone/>
                      </a:pPr>
                      <a:r>
                        <a:rPr lang="nl-BE" sz="1900"/>
                        <a:t>Standaard</a:t>
                      </a:r>
                      <a:endParaRPr sz="1900"/>
                    </a:p>
                  </a:txBody>
                  <a:tcPr marL="97275" marR="97275" marT="48625" marB="48625"/>
                </a:tc>
                <a:extLst>
                  <a:ext uri="{0D108BD9-81ED-4DB2-BD59-A6C34878D82A}">
                    <a16:rowId xmlns:a16="http://schemas.microsoft.com/office/drawing/2014/main" xmlns="" val="10003"/>
                  </a:ext>
                </a:extLst>
              </a:tr>
              <a:tr h="479925">
                <a:tc>
                  <a:txBody>
                    <a:bodyPr/>
                    <a:lstStyle/>
                    <a:p>
                      <a:pPr marL="0" marR="0" lvl="0" indent="0" algn="l" rtl="0">
                        <a:lnSpc>
                          <a:spcPct val="100000"/>
                        </a:lnSpc>
                        <a:spcBef>
                          <a:spcPts val="0"/>
                        </a:spcBef>
                        <a:spcAft>
                          <a:spcPts val="0"/>
                        </a:spcAft>
                        <a:buClr>
                          <a:schemeClr val="dk1"/>
                        </a:buClr>
                        <a:buSzPts val="1900"/>
                        <a:buFont typeface="Calibri"/>
                        <a:buNone/>
                      </a:pPr>
                      <a:r>
                        <a:rPr lang="nl-BE" sz="1900"/>
                        <a:t>In revisie</a:t>
                      </a:r>
                      <a:endParaRPr sz="1900"/>
                    </a:p>
                  </a:txBody>
                  <a:tcPr marL="97275" marR="97275" marT="48625" marB="48625"/>
                </a:tc>
                <a:tc>
                  <a:txBody>
                    <a:bodyPr/>
                    <a:lstStyle/>
                    <a:p>
                      <a:pPr marL="0" marR="0" lvl="0" indent="0" algn="l" rtl="0">
                        <a:spcBef>
                          <a:spcPts val="0"/>
                        </a:spcBef>
                        <a:spcAft>
                          <a:spcPts val="0"/>
                        </a:spcAft>
                        <a:buNone/>
                      </a:pPr>
                      <a:r>
                        <a:rPr lang="nl-BE" sz="1900"/>
                        <a:t>Ontwerpdocument</a:t>
                      </a:r>
                      <a:endParaRPr/>
                    </a:p>
                    <a:p>
                      <a:pPr marL="0" marR="0" lvl="0" indent="0" algn="l" rtl="0">
                        <a:spcBef>
                          <a:spcPts val="0"/>
                        </a:spcBef>
                        <a:spcAft>
                          <a:spcPts val="0"/>
                        </a:spcAft>
                        <a:buNone/>
                      </a:pPr>
                      <a:r>
                        <a:rPr lang="nl-BE" sz="1900"/>
                        <a:t>Kandidaat Gereviseerde Standaard</a:t>
                      </a:r>
                      <a:endParaRPr sz="1900"/>
                    </a:p>
                  </a:txBody>
                  <a:tcPr marL="97275" marR="97275" marT="48625" marB="48625"/>
                </a:tc>
                <a:extLst>
                  <a:ext uri="{0D108BD9-81ED-4DB2-BD59-A6C34878D82A}">
                    <a16:rowId xmlns:a16="http://schemas.microsoft.com/office/drawing/2014/main" xmlns="" val="10004"/>
                  </a:ext>
                </a:extLst>
              </a:tr>
              <a:tr h="479925">
                <a:tc>
                  <a:txBody>
                    <a:bodyPr/>
                    <a:lstStyle/>
                    <a:p>
                      <a:pPr marL="0" marR="0" lvl="0" indent="0" algn="l" rtl="0">
                        <a:spcBef>
                          <a:spcPts val="0"/>
                        </a:spcBef>
                        <a:spcAft>
                          <a:spcPts val="0"/>
                        </a:spcAft>
                        <a:buNone/>
                      </a:pPr>
                      <a:r>
                        <a:rPr lang="nl-BE" sz="1900"/>
                        <a:t>Uitgefaseerd</a:t>
                      </a:r>
                      <a:endParaRPr sz="1900"/>
                    </a:p>
                  </a:txBody>
                  <a:tcPr marL="97275" marR="97275" marT="48625" marB="48625"/>
                </a:tc>
                <a:tc>
                  <a:txBody>
                    <a:bodyPr/>
                    <a:lstStyle/>
                    <a:p>
                      <a:pPr marL="0" marR="0" lvl="0" indent="0" algn="l" rtl="0">
                        <a:spcBef>
                          <a:spcPts val="0"/>
                        </a:spcBef>
                        <a:spcAft>
                          <a:spcPts val="0"/>
                        </a:spcAft>
                        <a:buNone/>
                      </a:pPr>
                      <a:r>
                        <a:rPr lang="nl-BE" sz="1900"/>
                        <a:t>Uitgefaseerde Standaard</a:t>
                      </a:r>
                      <a:endParaRPr sz="1900"/>
                    </a:p>
                  </a:txBody>
                  <a:tcPr marL="97275" marR="97275" marT="48625" marB="48625"/>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5947016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0" name="Shape 280"/>
          <p:cNvSpPr txBox="1">
            <a:spLocks noGrp="1"/>
          </p:cNvSpPr>
          <p:nvPr>
            <p:ph type="title"/>
          </p:nvPr>
        </p:nvSpPr>
        <p:spPr>
          <a:prstGeom prst="rect">
            <a:avLst/>
          </a:prstGeom>
          <a:noFill/>
          <a:ln>
            <a:noFill/>
          </a:ln>
        </p:spPr>
        <p:txBody>
          <a:bodyPr wrap="square" lIns="91425" tIns="91425" rIns="91425" bIns="91425" anchor="ctr" anchorCtr="0"/>
          <a:lstStyle/>
          <a:p>
            <a:r>
              <a:rPr lang="nl-BE"/>
              <a:t>Processen</a:t>
            </a:r>
            <a:endParaRPr/>
          </a:p>
        </p:txBody>
      </p:sp>
      <p:sp>
        <p:nvSpPr>
          <p:cNvPr id="279" name="Shape 279"/>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indent="0">
              <a:spcBef>
                <a:spcPts val="0"/>
              </a:spcBef>
              <a:buNone/>
            </a:pPr>
            <a:endParaRPr/>
          </a:p>
          <a:p>
            <a:pPr marL="342900" indent="-190500">
              <a:buNone/>
            </a:pPr>
            <a:endParaRPr/>
          </a:p>
          <a:p>
            <a:pPr marL="342900" indent="-190500">
              <a:buNone/>
            </a:pPr>
            <a:endParaRPr/>
          </a:p>
          <a:p>
            <a:pPr marL="342900" indent="-190500">
              <a:buNone/>
            </a:pPr>
            <a:endParaRPr/>
          </a:p>
          <a:p>
            <a:pPr marL="0" indent="0">
              <a:buNone/>
            </a:pPr>
            <a:endParaRPr/>
          </a:p>
          <a:p>
            <a:pPr marL="0" indent="0">
              <a:buNone/>
            </a:pPr>
            <a:endParaRPr/>
          </a:p>
          <a:p>
            <a:pPr marL="0" indent="0">
              <a:buNone/>
            </a:pPr>
            <a:endParaRPr/>
          </a:p>
        </p:txBody>
      </p:sp>
      <p:sp>
        <p:nvSpPr>
          <p:cNvPr id="3" name="Slide Number Placeholder 2"/>
          <p:cNvSpPr>
            <a:spLocks noGrp="1"/>
          </p:cNvSpPr>
          <p:nvPr>
            <p:ph type="sldNum" idx="12"/>
          </p:nvPr>
        </p:nvSpPr>
        <p:spPr/>
        <p:txBody>
          <a:bodyPr/>
          <a:lstStyle/>
          <a:p>
            <a:fld id="{00000000-1234-1234-1234-123412341234}" type="slidenum">
              <a:rPr lang="nl-BE" smtClean="0"/>
              <a:pPr/>
              <a:t>37</a:t>
            </a:fld>
            <a:endParaRPr lang="nl-BE"/>
          </a:p>
        </p:txBody>
      </p:sp>
      <p:grpSp>
        <p:nvGrpSpPr>
          <p:cNvPr id="281" name="Shape 281"/>
          <p:cNvGrpSpPr/>
          <p:nvPr/>
        </p:nvGrpSpPr>
        <p:grpSpPr>
          <a:xfrm>
            <a:off x="2033331" y="3086133"/>
            <a:ext cx="8125339" cy="1053296"/>
            <a:chOff x="798653" y="2801073"/>
            <a:chExt cx="8125339" cy="1053296"/>
          </a:xfrm>
        </p:grpSpPr>
        <p:sp>
          <p:nvSpPr>
            <p:cNvPr id="282" name="Shape 282"/>
            <p:cNvSpPr/>
            <p:nvPr/>
          </p:nvSpPr>
          <p:spPr>
            <a:xfrm>
              <a:off x="798653" y="2801073"/>
              <a:ext cx="2257063" cy="1053296"/>
            </a:xfrm>
            <a:prstGeom prst="chevron">
              <a:avLst>
                <a:gd name="adj"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b="1">
                  <a:solidFill>
                    <a:schemeClr val="dk1"/>
                  </a:solidFill>
                  <a:latin typeface="Calibri"/>
                  <a:ea typeface="Calibri"/>
                  <a:cs typeface="Calibri"/>
                  <a:sym typeface="Calibri"/>
                </a:rPr>
                <a:t>Aanmelden</a:t>
              </a:r>
              <a:endParaRPr b="1">
                <a:solidFill>
                  <a:schemeClr val="dk1"/>
                </a:solidFill>
                <a:latin typeface="Calibri"/>
                <a:ea typeface="Calibri"/>
                <a:cs typeface="Calibri"/>
                <a:sym typeface="Calibri"/>
              </a:endParaRPr>
            </a:p>
          </p:txBody>
        </p:sp>
        <p:sp>
          <p:nvSpPr>
            <p:cNvPr id="283" name="Shape 283"/>
            <p:cNvSpPr/>
            <p:nvPr/>
          </p:nvSpPr>
          <p:spPr>
            <a:xfrm>
              <a:off x="2754745" y="2801073"/>
              <a:ext cx="2257063" cy="1053296"/>
            </a:xfrm>
            <a:prstGeom prst="chevron">
              <a:avLst>
                <a:gd name="adj"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b="1">
                  <a:solidFill>
                    <a:schemeClr val="dk1"/>
                  </a:solidFill>
                  <a:latin typeface="Calibri"/>
                  <a:ea typeface="Calibri"/>
                  <a:cs typeface="Calibri"/>
                  <a:sym typeface="Calibri"/>
                </a:rPr>
                <a:t>Ontwikkelen</a:t>
              </a:r>
              <a:endParaRPr b="1">
                <a:solidFill>
                  <a:schemeClr val="dk1"/>
                </a:solidFill>
                <a:latin typeface="Calibri"/>
                <a:ea typeface="Calibri"/>
                <a:cs typeface="Calibri"/>
                <a:sym typeface="Calibri"/>
              </a:endParaRPr>
            </a:p>
          </p:txBody>
        </p:sp>
        <p:sp>
          <p:nvSpPr>
            <p:cNvPr id="284" name="Shape 284"/>
            <p:cNvSpPr/>
            <p:nvPr/>
          </p:nvSpPr>
          <p:spPr>
            <a:xfrm>
              <a:off x="4710837" y="2801073"/>
              <a:ext cx="2257063" cy="1053296"/>
            </a:xfrm>
            <a:prstGeom prst="chevron">
              <a:avLst>
                <a:gd name="adj"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b="1">
                  <a:solidFill>
                    <a:schemeClr val="dk1"/>
                  </a:solidFill>
                  <a:latin typeface="Calibri"/>
                  <a:ea typeface="Calibri"/>
                  <a:cs typeface="Calibri"/>
                  <a:sym typeface="Calibri"/>
                </a:rPr>
                <a:t>Publiceren</a:t>
              </a:r>
              <a:endParaRPr b="1">
                <a:solidFill>
                  <a:schemeClr val="dk1"/>
                </a:solidFill>
                <a:latin typeface="Calibri"/>
                <a:ea typeface="Calibri"/>
                <a:cs typeface="Calibri"/>
                <a:sym typeface="Calibri"/>
              </a:endParaRPr>
            </a:p>
          </p:txBody>
        </p:sp>
        <p:sp>
          <p:nvSpPr>
            <p:cNvPr id="285" name="Shape 285"/>
            <p:cNvSpPr/>
            <p:nvPr/>
          </p:nvSpPr>
          <p:spPr>
            <a:xfrm>
              <a:off x="6666929" y="2801073"/>
              <a:ext cx="2257063" cy="1053296"/>
            </a:xfrm>
            <a:prstGeom prst="chevron">
              <a:avLst>
                <a:gd name="adj"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b="1">
                  <a:solidFill>
                    <a:schemeClr val="dk1"/>
                  </a:solidFill>
                  <a:latin typeface="Calibri"/>
                  <a:ea typeface="Calibri"/>
                  <a:cs typeface="Calibri"/>
                  <a:sym typeface="Calibri"/>
                </a:rPr>
                <a:t>Beheren van de verandering</a:t>
              </a:r>
              <a:endParaRPr b="1">
                <a:solidFill>
                  <a:schemeClr val="dk1"/>
                </a:solidFill>
                <a:latin typeface="Calibri"/>
                <a:ea typeface="Calibri"/>
                <a:cs typeface="Calibri"/>
                <a:sym typeface="Calibri"/>
              </a:endParaRPr>
            </a:p>
          </p:txBody>
        </p:sp>
      </p:grpSp>
      <p:sp>
        <p:nvSpPr>
          <p:cNvPr id="286" name="Shape 286"/>
          <p:cNvSpPr/>
          <p:nvPr/>
        </p:nvSpPr>
        <p:spPr>
          <a:xfrm>
            <a:off x="10367963" y="74020"/>
            <a:ext cx="580714" cy="582212"/>
          </a:xfrm>
          <a:custGeom>
            <a:avLst/>
            <a:gdLst/>
            <a:ahLst/>
            <a:cxnLst/>
            <a:rect l="0" t="0" r="0" b="0"/>
            <a:pathLst>
              <a:path w="1092" h="1092" extrusionOk="0">
                <a:moveTo>
                  <a:pt x="546" y="44"/>
                </a:moveTo>
                <a:cubicBezTo>
                  <a:pt x="823" y="44"/>
                  <a:pt x="1048" y="269"/>
                  <a:pt x="1048" y="546"/>
                </a:cubicBezTo>
                <a:cubicBezTo>
                  <a:pt x="1048" y="824"/>
                  <a:pt x="823" y="1049"/>
                  <a:pt x="546" y="1049"/>
                </a:cubicBezTo>
                <a:cubicBezTo>
                  <a:pt x="269" y="1049"/>
                  <a:pt x="43" y="824"/>
                  <a:pt x="43" y="546"/>
                </a:cubicBezTo>
                <a:cubicBezTo>
                  <a:pt x="43" y="269"/>
                  <a:pt x="269" y="44"/>
                  <a:pt x="546" y="44"/>
                </a:cubicBezTo>
                <a:moveTo>
                  <a:pt x="546" y="0"/>
                </a:moveTo>
                <a:cubicBezTo>
                  <a:pt x="244" y="0"/>
                  <a:pt x="0" y="245"/>
                  <a:pt x="0" y="546"/>
                </a:cubicBezTo>
                <a:cubicBezTo>
                  <a:pt x="0" y="848"/>
                  <a:pt x="244" y="1092"/>
                  <a:pt x="546" y="1092"/>
                </a:cubicBezTo>
                <a:cubicBezTo>
                  <a:pt x="847" y="1092"/>
                  <a:pt x="1092" y="848"/>
                  <a:pt x="1092" y="546"/>
                </a:cubicBezTo>
                <a:cubicBezTo>
                  <a:pt x="1092" y="245"/>
                  <a:pt x="847" y="0"/>
                  <a:pt x="546" y="0"/>
                </a:cubicBezTo>
                <a:close/>
                <a:moveTo>
                  <a:pt x="810" y="498"/>
                </a:moveTo>
                <a:cubicBezTo>
                  <a:pt x="810" y="498"/>
                  <a:pt x="894" y="498"/>
                  <a:pt x="894" y="581"/>
                </a:cubicBezTo>
                <a:cubicBezTo>
                  <a:pt x="894" y="679"/>
                  <a:pt x="894" y="679"/>
                  <a:pt x="894" y="679"/>
                </a:cubicBezTo>
                <a:cubicBezTo>
                  <a:pt x="894" y="679"/>
                  <a:pt x="894" y="763"/>
                  <a:pt x="810" y="763"/>
                </a:cubicBezTo>
                <a:cubicBezTo>
                  <a:pt x="747" y="763"/>
                  <a:pt x="747" y="763"/>
                  <a:pt x="747" y="763"/>
                </a:cubicBezTo>
                <a:cubicBezTo>
                  <a:pt x="752" y="803"/>
                  <a:pt x="765" y="858"/>
                  <a:pt x="802" y="890"/>
                </a:cubicBezTo>
                <a:cubicBezTo>
                  <a:pt x="802" y="890"/>
                  <a:pt x="703" y="852"/>
                  <a:pt x="673" y="763"/>
                </a:cubicBezTo>
                <a:cubicBezTo>
                  <a:pt x="629" y="763"/>
                  <a:pt x="629" y="763"/>
                  <a:pt x="629" y="763"/>
                </a:cubicBezTo>
                <a:cubicBezTo>
                  <a:pt x="629" y="763"/>
                  <a:pt x="545" y="763"/>
                  <a:pt x="545" y="679"/>
                </a:cubicBezTo>
                <a:cubicBezTo>
                  <a:pt x="545" y="581"/>
                  <a:pt x="545" y="581"/>
                  <a:pt x="545" y="581"/>
                </a:cubicBezTo>
                <a:cubicBezTo>
                  <a:pt x="545" y="581"/>
                  <a:pt x="545" y="498"/>
                  <a:pt x="629" y="498"/>
                </a:cubicBezTo>
                <a:cubicBezTo>
                  <a:pt x="810" y="498"/>
                  <a:pt x="810" y="498"/>
                  <a:pt x="810" y="498"/>
                </a:cubicBezTo>
                <a:moveTo>
                  <a:pt x="504" y="581"/>
                </a:moveTo>
                <a:cubicBezTo>
                  <a:pt x="504" y="531"/>
                  <a:pt x="538" y="457"/>
                  <a:pt x="629" y="457"/>
                </a:cubicBezTo>
                <a:cubicBezTo>
                  <a:pt x="810" y="457"/>
                  <a:pt x="810" y="457"/>
                  <a:pt x="810" y="457"/>
                </a:cubicBezTo>
                <a:cubicBezTo>
                  <a:pt x="815" y="457"/>
                  <a:pt x="820" y="457"/>
                  <a:pt x="825" y="458"/>
                </a:cubicBezTo>
                <a:cubicBezTo>
                  <a:pt x="825" y="369"/>
                  <a:pt x="825" y="369"/>
                  <a:pt x="825" y="369"/>
                </a:cubicBezTo>
                <a:cubicBezTo>
                  <a:pt x="825" y="369"/>
                  <a:pt x="825" y="255"/>
                  <a:pt x="711" y="255"/>
                </a:cubicBezTo>
                <a:cubicBezTo>
                  <a:pt x="310" y="255"/>
                  <a:pt x="310" y="255"/>
                  <a:pt x="310" y="255"/>
                </a:cubicBezTo>
                <a:cubicBezTo>
                  <a:pt x="310" y="255"/>
                  <a:pt x="197" y="255"/>
                  <a:pt x="197" y="369"/>
                </a:cubicBezTo>
                <a:cubicBezTo>
                  <a:pt x="197" y="500"/>
                  <a:pt x="197" y="500"/>
                  <a:pt x="197" y="500"/>
                </a:cubicBezTo>
                <a:cubicBezTo>
                  <a:pt x="197" y="500"/>
                  <a:pt x="197" y="613"/>
                  <a:pt x="310" y="613"/>
                </a:cubicBezTo>
                <a:cubicBezTo>
                  <a:pt x="338" y="613"/>
                  <a:pt x="338" y="613"/>
                  <a:pt x="338" y="613"/>
                </a:cubicBezTo>
                <a:cubicBezTo>
                  <a:pt x="331" y="668"/>
                  <a:pt x="313" y="742"/>
                  <a:pt x="263" y="785"/>
                </a:cubicBezTo>
                <a:cubicBezTo>
                  <a:pt x="263" y="785"/>
                  <a:pt x="398" y="734"/>
                  <a:pt x="438" y="613"/>
                </a:cubicBezTo>
                <a:cubicBezTo>
                  <a:pt x="504" y="613"/>
                  <a:pt x="504" y="613"/>
                  <a:pt x="504" y="613"/>
                </a:cubicBezTo>
                <a:lnTo>
                  <a:pt x="504" y="581"/>
                </a:lnTo>
                <a:close/>
              </a:path>
            </a:pathLst>
          </a:custGeom>
          <a:solidFill>
            <a:srgbClr val="7F7F7F"/>
          </a:solidFill>
          <a:ln>
            <a:noFill/>
          </a:ln>
        </p:spPr>
        <p:txBody>
          <a:bodyPr spcFirstLastPara="1" wrap="square" lIns="86200" tIns="43100" rIns="86200" bIns="43100" anchor="t" anchorCtr="0">
            <a:noAutofit/>
          </a:bodyPr>
          <a:lstStyle/>
          <a:p>
            <a:endParaRPr sz="1696">
              <a:latin typeface="Calibri"/>
              <a:ea typeface="Calibri"/>
              <a:cs typeface="Calibri"/>
              <a:sym typeface="Calibri"/>
            </a:endParaRPr>
          </a:p>
        </p:txBody>
      </p:sp>
    </p:spTree>
    <p:extLst>
      <p:ext uri="{BB962C8B-B14F-4D97-AF65-F5344CB8AC3E}">
        <p14:creationId xmlns:p14="http://schemas.microsoft.com/office/powerpoint/2010/main" val="23417684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1" name="Shape 301"/>
          <p:cNvSpPr/>
          <p:nvPr/>
        </p:nvSpPr>
        <p:spPr>
          <a:xfrm>
            <a:off x="1824055" y="501333"/>
            <a:ext cx="2257200" cy="1053300"/>
          </a:xfrm>
          <a:prstGeom prst="chevron">
            <a:avLst>
              <a:gd name="adj"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b="1">
                <a:solidFill>
                  <a:schemeClr val="dk1"/>
                </a:solidFill>
                <a:latin typeface="Calibri"/>
                <a:ea typeface="Calibri"/>
                <a:cs typeface="Calibri"/>
                <a:sym typeface="Calibri"/>
              </a:rPr>
              <a:t>Aanmelden</a:t>
            </a:r>
            <a:endParaRPr b="1">
              <a:solidFill>
                <a:schemeClr val="dk1"/>
              </a:solidFill>
              <a:latin typeface="Calibri"/>
              <a:ea typeface="Calibri"/>
              <a:cs typeface="Calibri"/>
              <a:sym typeface="Calibri"/>
            </a:endParaRPr>
          </a:p>
        </p:txBody>
      </p:sp>
      <p:sp>
        <p:nvSpPr>
          <p:cNvPr id="302" name="Shape 302"/>
          <p:cNvSpPr txBox="1"/>
          <p:nvPr/>
        </p:nvSpPr>
        <p:spPr>
          <a:xfrm>
            <a:off x="1819700" y="1731925"/>
            <a:ext cx="8757900" cy="4034100"/>
          </a:xfrm>
          <a:prstGeom prst="rect">
            <a:avLst/>
          </a:prstGeom>
          <a:noFill/>
          <a:ln>
            <a:noFill/>
          </a:ln>
        </p:spPr>
        <p:txBody>
          <a:bodyPr spcFirstLastPara="1" wrap="square" lIns="91425" tIns="91425" rIns="91425" bIns="91425" anchor="t" anchorCtr="0">
            <a:noAutofit/>
          </a:bodyPr>
          <a:lstStyle/>
          <a:p>
            <a:r>
              <a:rPr lang="nl-BE" sz="1800" b="1"/>
              <a:t>Intentieverklaring:</a:t>
            </a:r>
            <a:endParaRPr sz="1800" b="1"/>
          </a:p>
          <a:p>
            <a:pPr marL="457200" indent="-317500">
              <a:lnSpc>
                <a:spcPct val="115000"/>
              </a:lnSpc>
              <a:spcBef>
                <a:spcPts val="300"/>
              </a:spcBef>
              <a:buSzPts val="1400"/>
              <a:buChar char="●"/>
            </a:pPr>
            <a:r>
              <a:rPr lang="nl-BE"/>
              <a:t>Waarom is het belangrijk dat deze standaard ontwikkeld wordt? Wat is de meerwaarde?</a:t>
            </a:r>
            <a:endParaRPr/>
          </a:p>
          <a:p>
            <a:pPr marL="457200" indent="-317500">
              <a:lnSpc>
                <a:spcPct val="115000"/>
              </a:lnSpc>
              <a:buSzPts val="1400"/>
              <a:buChar char="●"/>
            </a:pPr>
            <a:r>
              <a:rPr lang="nl-BE"/>
              <a:t>Wat is het raakvlak met bestaande standaarden op Vlaams, federaal, Europees of globaal niveau?</a:t>
            </a:r>
            <a:endParaRPr/>
          </a:p>
          <a:p>
            <a:pPr marL="457200" indent="-317500">
              <a:lnSpc>
                <a:spcPct val="115000"/>
              </a:lnSpc>
              <a:buSzPts val="1400"/>
              <a:buChar char="●"/>
            </a:pPr>
            <a:r>
              <a:rPr lang="nl-BE"/>
              <a:t>Welke standaarden en andere bronnen bestaan reeds in dit domein?</a:t>
            </a:r>
            <a:endParaRPr/>
          </a:p>
          <a:p>
            <a:pPr marL="457200" indent="-317500">
              <a:lnSpc>
                <a:spcPct val="115000"/>
              </a:lnSpc>
              <a:buSzPts val="1400"/>
              <a:buChar char="●"/>
            </a:pPr>
            <a:r>
              <a:rPr lang="nl-BE"/>
              <a:t>Wie zijn de stakeholders die moeten betrokken worden en waarom zijn deze representatief?</a:t>
            </a:r>
            <a:endParaRPr/>
          </a:p>
          <a:p>
            <a:pPr>
              <a:lnSpc>
                <a:spcPct val="115000"/>
              </a:lnSpc>
              <a:spcBef>
                <a:spcPts val="300"/>
              </a:spcBef>
            </a:pPr>
            <a:endParaRPr/>
          </a:p>
          <a:p>
            <a:pPr>
              <a:lnSpc>
                <a:spcPct val="115000"/>
              </a:lnSpc>
              <a:spcBef>
                <a:spcPts val="300"/>
              </a:spcBef>
            </a:pPr>
            <a:r>
              <a:rPr lang="nl-BE" sz="1800" b="1"/>
              <a:t>Workshop met business stakeholders</a:t>
            </a:r>
            <a:endParaRPr sz="1800" b="1"/>
          </a:p>
          <a:p>
            <a:pPr marL="457200" indent="-317500">
              <a:lnSpc>
                <a:spcPct val="115000"/>
              </a:lnSpc>
              <a:spcBef>
                <a:spcPts val="300"/>
              </a:spcBef>
              <a:buSzPts val="1400"/>
              <a:buChar char="●"/>
            </a:pPr>
            <a:r>
              <a:rPr lang="nl-BE"/>
              <a:t>Verzamelen van use cases</a:t>
            </a:r>
            <a:endParaRPr/>
          </a:p>
          <a:p>
            <a:pPr marL="457200" indent="-317500">
              <a:lnSpc>
                <a:spcPct val="115000"/>
              </a:lnSpc>
              <a:buSzPts val="1400"/>
              <a:buChar char="●"/>
            </a:pPr>
            <a:r>
              <a:rPr lang="nl-BE"/>
              <a:t>Processen in kaart brengen</a:t>
            </a:r>
            <a:endParaRPr/>
          </a:p>
          <a:p>
            <a:pPr>
              <a:lnSpc>
                <a:spcPct val="115000"/>
              </a:lnSpc>
              <a:spcBef>
                <a:spcPts val="300"/>
              </a:spcBef>
            </a:pPr>
            <a:endParaRPr/>
          </a:p>
          <a:p>
            <a:pPr>
              <a:lnSpc>
                <a:spcPct val="115000"/>
              </a:lnSpc>
              <a:spcBef>
                <a:spcPts val="300"/>
              </a:spcBef>
            </a:pPr>
            <a:r>
              <a:rPr lang="nl-BE" sz="1800" b="1"/>
              <a:t>Werkgroep charter:</a:t>
            </a:r>
            <a:endParaRPr sz="1800" b="1"/>
          </a:p>
          <a:p>
            <a:pPr marL="457200" indent="-317500">
              <a:lnSpc>
                <a:spcPct val="115000"/>
              </a:lnSpc>
              <a:spcBef>
                <a:spcPts val="300"/>
              </a:spcBef>
              <a:buSzPts val="1400"/>
              <a:buChar char="●"/>
            </a:pPr>
            <a:r>
              <a:rPr lang="nl-BE"/>
              <a:t>De doelstelling van de thematische werkgroep </a:t>
            </a:r>
            <a:br>
              <a:rPr lang="nl-BE"/>
            </a:br>
            <a:r>
              <a:rPr lang="nl-BE"/>
              <a:t>(bv. het ontwikkelen van een data standaard voor domein X).</a:t>
            </a:r>
            <a:endParaRPr/>
          </a:p>
          <a:p>
            <a:pPr marL="457200" indent="-317500">
              <a:lnSpc>
                <a:spcPct val="115000"/>
              </a:lnSpc>
              <a:buSzPts val="1400"/>
              <a:buChar char="●"/>
            </a:pPr>
            <a:r>
              <a:rPr lang="nl-BE"/>
              <a:t>De scope van de thematische werkgroep en de evaluatiecriteria. </a:t>
            </a:r>
            <a:endParaRPr/>
          </a:p>
          <a:p>
            <a:pPr marL="457200" indent="-317500">
              <a:lnSpc>
                <a:spcPct val="115000"/>
              </a:lnSpc>
              <a:buSzPts val="1400"/>
              <a:buChar char="●"/>
            </a:pPr>
            <a:r>
              <a:rPr lang="nl-BE"/>
              <a:t>De looptijd van de werkgroep (bv. 6 maanden).</a:t>
            </a:r>
            <a:endParaRPr/>
          </a:p>
          <a:p>
            <a:pPr marL="457200" indent="-317500">
              <a:lnSpc>
                <a:spcPct val="115000"/>
              </a:lnSpc>
              <a:buSzPts val="1400"/>
              <a:buChar char="●"/>
            </a:pPr>
            <a:r>
              <a:rPr lang="nl-BE"/>
              <a:t>De vorm van de deliverables (bv. specificatiedocument, software component).</a:t>
            </a:r>
            <a:endParaRPr/>
          </a:p>
          <a:p>
            <a:pPr marL="457200" indent="-317500">
              <a:lnSpc>
                <a:spcPct val="115000"/>
              </a:lnSpc>
              <a:buSzPts val="1400"/>
              <a:buChar char="●"/>
            </a:pPr>
            <a:r>
              <a:rPr lang="nl-BE"/>
              <a:t>Verwachte mijlpalen (datums), waar beschikbaar. </a:t>
            </a:r>
            <a:endParaRPr/>
          </a:p>
          <a:p>
            <a:pPr marL="457200" indent="-317500">
              <a:lnSpc>
                <a:spcPct val="115000"/>
              </a:lnSpc>
              <a:buSzPts val="1400"/>
              <a:buChar char="●"/>
            </a:pPr>
            <a:r>
              <a:rPr lang="nl-BE"/>
              <a:t>...</a:t>
            </a:r>
            <a:endParaRPr/>
          </a:p>
        </p:txBody>
      </p:sp>
      <p:sp>
        <p:nvSpPr>
          <p:cNvPr id="303" name="Shape 303"/>
          <p:cNvSpPr txBox="1"/>
          <p:nvPr/>
        </p:nvSpPr>
        <p:spPr>
          <a:xfrm>
            <a:off x="4461375" y="845425"/>
            <a:ext cx="6063000" cy="365100"/>
          </a:xfrm>
          <a:prstGeom prst="rect">
            <a:avLst/>
          </a:prstGeom>
          <a:noFill/>
          <a:ln>
            <a:noFill/>
          </a:ln>
        </p:spPr>
        <p:txBody>
          <a:bodyPr spcFirstLastPara="1" wrap="square" lIns="91425" tIns="91425" rIns="91425" bIns="91425" anchor="t" anchorCtr="0">
            <a:noAutofit/>
          </a:bodyPr>
          <a:lstStyle/>
          <a:p>
            <a:r>
              <a:rPr lang="nl-BE" b="1" dirty="0"/>
              <a:t>Bronnen: ISO (</a:t>
            </a:r>
            <a:r>
              <a:rPr lang="nl-BE" b="1" dirty="0" err="1"/>
              <a:t>proposal</a:t>
            </a:r>
            <a:r>
              <a:rPr lang="nl-BE" b="1" dirty="0"/>
              <a:t> stage) en W3C (</a:t>
            </a:r>
            <a:r>
              <a:rPr lang="nl-BE" b="1" dirty="0" err="1"/>
              <a:t>working</a:t>
            </a:r>
            <a:r>
              <a:rPr lang="nl-BE" b="1" dirty="0"/>
              <a:t> </a:t>
            </a:r>
            <a:r>
              <a:rPr lang="nl-BE" b="1" dirty="0" err="1"/>
              <a:t>group</a:t>
            </a:r>
            <a:r>
              <a:rPr lang="nl-BE" b="1" dirty="0"/>
              <a:t> charter)</a:t>
            </a:r>
            <a:endParaRPr b="1" dirty="0"/>
          </a:p>
        </p:txBody>
      </p:sp>
      <p:sp>
        <p:nvSpPr>
          <p:cNvPr id="304" name="Shape 304"/>
          <p:cNvSpPr/>
          <p:nvPr/>
        </p:nvSpPr>
        <p:spPr>
          <a:xfrm>
            <a:off x="10367964" y="74021"/>
            <a:ext cx="580715" cy="582211"/>
          </a:xfrm>
          <a:custGeom>
            <a:avLst/>
            <a:gdLst/>
            <a:ahLst/>
            <a:cxnLst/>
            <a:rect l="0" t="0" r="0" b="0"/>
            <a:pathLst>
              <a:path w="1092" h="1092" extrusionOk="0">
                <a:moveTo>
                  <a:pt x="546" y="44"/>
                </a:moveTo>
                <a:cubicBezTo>
                  <a:pt x="823" y="44"/>
                  <a:pt x="1048" y="269"/>
                  <a:pt x="1048" y="546"/>
                </a:cubicBezTo>
                <a:cubicBezTo>
                  <a:pt x="1048" y="824"/>
                  <a:pt x="823" y="1049"/>
                  <a:pt x="546" y="1049"/>
                </a:cubicBezTo>
                <a:cubicBezTo>
                  <a:pt x="269" y="1049"/>
                  <a:pt x="43" y="824"/>
                  <a:pt x="43" y="546"/>
                </a:cubicBezTo>
                <a:cubicBezTo>
                  <a:pt x="43" y="269"/>
                  <a:pt x="269" y="44"/>
                  <a:pt x="546" y="44"/>
                </a:cubicBezTo>
                <a:moveTo>
                  <a:pt x="546" y="0"/>
                </a:moveTo>
                <a:cubicBezTo>
                  <a:pt x="244" y="0"/>
                  <a:pt x="0" y="245"/>
                  <a:pt x="0" y="546"/>
                </a:cubicBezTo>
                <a:cubicBezTo>
                  <a:pt x="0" y="848"/>
                  <a:pt x="244" y="1092"/>
                  <a:pt x="546" y="1092"/>
                </a:cubicBezTo>
                <a:cubicBezTo>
                  <a:pt x="847" y="1092"/>
                  <a:pt x="1092" y="848"/>
                  <a:pt x="1092" y="546"/>
                </a:cubicBezTo>
                <a:cubicBezTo>
                  <a:pt x="1092" y="245"/>
                  <a:pt x="847" y="0"/>
                  <a:pt x="546" y="0"/>
                </a:cubicBezTo>
                <a:close/>
                <a:moveTo>
                  <a:pt x="810" y="498"/>
                </a:moveTo>
                <a:cubicBezTo>
                  <a:pt x="810" y="498"/>
                  <a:pt x="894" y="498"/>
                  <a:pt x="894" y="581"/>
                </a:cubicBezTo>
                <a:cubicBezTo>
                  <a:pt x="894" y="679"/>
                  <a:pt x="894" y="679"/>
                  <a:pt x="894" y="679"/>
                </a:cubicBezTo>
                <a:cubicBezTo>
                  <a:pt x="894" y="679"/>
                  <a:pt x="894" y="763"/>
                  <a:pt x="810" y="763"/>
                </a:cubicBezTo>
                <a:cubicBezTo>
                  <a:pt x="747" y="763"/>
                  <a:pt x="747" y="763"/>
                  <a:pt x="747" y="763"/>
                </a:cubicBezTo>
                <a:cubicBezTo>
                  <a:pt x="752" y="803"/>
                  <a:pt x="765" y="858"/>
                  <a:pt x="802" y="890"/>
                </a:cubicBezTo>
                <a:cubicBezTo>
                  <a:pt x="802" y="890"/>
                  <a:pt x="703" y="852"/>
                  <a:pt x="673" y="763"/>
                </a:cubicBezTo>
                <a:cubicBezTo>
                  <a:pt x="629" y="763"/>
                  <a:pt x="629" y="763"/>
                  <a:pt x="629" y="763"/>
                </a:cubicBezTo>
                <a:cubicBezTo>
                  <a:pt x="629" y="763"/>
                  <a:pt x="545" y="763"/>
                  <a:pt x="545" y="679"/>
                </a:cubicBezTo>
                <a:cubicBezTo>
                  <a:pt x="545" y="581"/>
                  <a:pt x="545" y="581"/>
                  <a:pt x="545" y="581"/>
                </a:cubicBezTo>
                <a:cubicBezTo>
                  <a:pt x="545" y="581"/>
                  <a:pt x="545" y="498"/>
                  <a:pt x="629" y="498"/>
                </a:cubicBezTo>
                <a:cubicBezTo>
                  <a:pt x="810" y="498"/>
                  <a:pt x="810" y="498"/>
                  <a:pt x="810" y="498"/>
                </a:cubicBezTo>
                <a:moveTo>
                  <a:pt x="504" y="581"/>
                </a:moveTo>
                <a:cubicBezTo>
                  <a:pt x="504" y="531"/>
                  <a:pt x="538" y="457"/>
                  <a:pt x="629" y="457"/>
                </a:cubicBezTo>
                <a:cubicBezTo>
                  <a:pt x="810" y="457"/>
                  <a:pt x="810" y="457"/>
                  <a:pt x="810" y="457"/>
                </a:cubicBezTo>
                <a:cubicBezTo>
                  <a:pt x="815" y="457"/>
                  <a:pt x="820" y="457"/>
                  <a:pt x="825" y="458"/>
                </a:cubicBezTo>
                <a:cubicBezTo>
                  <a:pt x="825" y="369"/>
                  <a:pt x="825" y="369"/>
                  <a:pt x="825" y="369"/>
                </a:cubicBezTo>
                <a:cubicBezTo>
                  <a:pt x="825" y="369"/>
                  <a:pt x="825" y="255"/>
                  <a:pt x="711" y="255"/>
                </a:cubicBezTo>
                <a:cubicBezTo>
                  <a:pt x="310" y="255"/>
                  <a:pt x="310" y="255"/>
                  <a:pt x="310" y="255"/>
                </a:cubicBezTo>
                <a:cubicBezTo>
                  <a:pt x="310" y="255"/>
                  <a:pt x="197" y="255"/>
                  <a:pt x="197" y="369"/>
                </a:cubicBezTo>
                <a:cubicBezTo>
                  <a:pt x="197" y="500"/>
                  <a:pt x="197" y="500"/>
                  <a:pt x="197" y="500"/>
                </a:cubicBezTo>
                <a:cubicBezTo>
                  <a:pt x="197" y="500"/>
                  <a:pt x="197" y="613"/>
                  <a:pt x="310" y="613"/>
                </a:cubicBezTo>
                <a:cubicBezTo>
                  <a:pt x="338" y="613"/>
                  <a:pt x="338" y="613"/>
                  <a:pt x="338" y="613"/>
                </a:cubicBezTo>
                <a:cubicBezTo>
                  <a:pt x="331" y="668"/>
                  <a:pt x="313" y="742"/>
                  <a:pt x="263" y="785"/>
                </a:cubicBezTo>
                <a:cubicBezTo>
                  <a:pt x="263" y="785"/>
                  <a:pt x="398" y="734"/>
                  <a:pt x="438" y="613"/>
                </a:cubicBezTo>
                <a:cubicBezTo>
                  <a:pt x="504" y="613"/>
                  <a:pt x="504" y="613"/>
                  <a:pt x="504" y="613"/>
                </a:cubicBezTo>
                <a:lnTo>
                  <a:pt x="504" y="581"/>
                </a:lnTo>
                <a:close/>
              </a:path>
            </a:pathLst>
          </a:custGeom>
          <a:solidFill>
            <a:srgbClr val="7F7F7F"/>
          </a:solidFill>
          <a:ln>
            <a:noFill/>
          </a:ln>
        </p:spPr>
        <p:txBody>
          <a:bodyPr spcFirstLastPara="1" wrap="square" lIns="86200" tIns="43100" rIns="86200" bIns="43100" anchor="t" anchorCtr="0">
            <a:noAutofit/>
          </a:bodyPr>
          <a:lstStyle/>
          <a:p>
            <a:endParaRPr sz="1696">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38</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318493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9" name="Shape 319"/>
          <p:cNvSpPr/>
          <p:nvPr/>
        </p:nvSpPr>
        <p:spPr>
          <a:xfrm>
            <a:off x="1824055" y="501333"/>
            <a:ext cx="2257200" cy="1053300"/>
          </a:xfrm>
          <a:prstGeom prst="chevron">
            <a:avLst>
              <a:gd name="adj"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b="1">
                <a:solidFill>
                  <a:schemeClr val="dk1"/>
                </a:solidFill>
                <a:latin typeface="Calibri"/>
                <a:ea typeface="Calibri"/>
                <a:cs typeface="Calibri"/>
                <a:sym typeface="Calibri"/>
              </a:rPr>
              <a:t>Ontwikkelen</a:t>
            </a:r>
            <a:endParaRPr b="1">
              <a:solidFill>
                <a:schemeClr val="dk1"/>
              </a:solidFill>
              <a:latin typeface="Calibri"/>
              <a:ea typeface="Calibri"/>
              <a:cs typeface="Calibri"/>
              <a:sym typeface="Calibri"/>
            </a:endParaRPr>
          </a:p>
        </p:txBody>
      </p:sp>
      <p:sp>
        <p:nvSpPr>
          <p:cNvPr id="320" name="Shape 320"/>
          <p:cNvSpPr txBox="1"/>
          <p:nvPr/>
        </p:nvSpPr>
        <p:spPr>
          <a:xfrm>
            <a:off x="1819700" y="1731925"/>
            <a:ext cx="8757900" cy="4034100"/>
          </a:xfrm>
          <a:prstGeom prst="rect">
            <a:avLst/>
          </a:prstGeom>
          <a:noFill/>
          <a:ln>
            <a:noFill/>
          </a:ln>
        </p:spPr>
        <p:txBody>
          <a:bodyPr spcFirstLastPara="1" wrap="square" lIns="91425" tIns="91425" rIns="91425" bIns="91425" anchor="t" anchorCtr="0">
            <a:noAutofit/>
          </a:bodyPr>
          <a:lstStyle/>
          <a:p>
            <a:r>
              <a:rPr lang="nl-BE" sz="1800" b="1"/>
              <a:t>Transparantie tijdens de ontwikkeling:</a:t>
            </a:r>
            <a:endParaRPr sz="1800" b="1"/>
          </a:p>
          <a:p>
            <a:pPr marL="457200" indent="-317500">
              <a:lnSpc>
                <a:spcPct val="115000"/>
              </a:lnSpc>
              <a:buSzPts val="1400"/>
              <a:buChar char="●"/>
            </a:pPr>
            <a:r>
              <a:rPr lang="nl-BE"/>
              <a:t>Ontwerpdocumenten (draft domeinmodel, ontwerp dataspecificatie, …) worden bij elke nieuwe versie gepubliceerd op de daarvoor voorziene pagina op (test.)data.vlaanderen.be</a:t>
            </a:r>
            <a:endParaRPr/>
          </a:p>
          <a:p>
            <a:pPr marL="457200" indent="-317500">
              <a:lnSpc>
                <a:spcPct val="115000"/>
              </a:lnSpc>
              <a:buSzPts val="1400"/>
              <a:buChar char="●"/>
            </a:pPr>
            <a:r>
              <a:rPr lang="nl-BE"/>
              <a:t>Verslagen van vergaderingen gehouden door de werkgroep worden publiek toegankelijk gemaakt in HTML formaat op het standaarden-register van de Vlaamse overheid.</a:t>
            </a:r>
            <a:endParaRPr/>
          </a:p>
          <a:p>
            <a:pPr marL="457200" indent="-317500">
              <a:lnSpc>
                <a:spcPct val="115000"/>
              </a:lnSpc>
              <a:buSzPts val="1400"/>
              <a:buChar char="●"/>
            </a:pPr>
            <a:r>
              <a:rPr lang="nl-BE"/>
              <a:t>Alle geïnteresseerden kunnen feedback geven op de standaard en de ontwikkelde specificaties. Dit kan via een laagdrempelige en publiek toegankelijke mailinglijst en/of issue log</a:t>
            </a:r>
            <a:endParaRPr sz="1800" b="1"/>
          </a:p>
          <a:p>
            <a:endParaRPr sz="1800" b="1"/>
          </a:p>
          <a:p>
            <a:r>
              <a:rPr lang="nl-BE" sz="1800" b="1"/>
              <a:t>Open vragen:</a:t>
            </a:r>
            <a:endParaRPr sz="1800" b="1"/>
          </a:p>
          <a:p>
            <a:pPr marL="457200" indent="-317500">
              <a:lnSpc>
                <a:spcPct val="115000"/>
              </a:lnSpc>
              <a:spcBef>
                <a:spcPts val="300"/>
              </a:spcBef>
              <a:buSzPts val="1400"/>
              <a:buChar char="●"/>
            </a:pPr>
            <a:r>
              <a:rPr lang="nl-BE"/>
              <a:t>Validatie door permanente werkgroep vóór publieke reviewperiode? </a:t>
            </a:r>
            <a:endParaRPr/>
          </a:p>
          <a:p>
            <a:pPr marL="457200" indent="-317500">
              <a:lnSpc>
                <a:spcPct val="115000"/>
              </a:lnSpc>
              <a:buSzPts val="1400"/>
              <a:buChar char="●"/>
            </a:pPr>
            <a:r>
              <a:rPr lang="nl-BE"/>
              <a:t>Minimum looptijd voor publieke review?</a:t>
            </a:r>
            <a:endParaRPr/>
          </a:p>
          <a:p>
            <a:pPr marL="457200" indent="-317500">
              <a:lnSpc>
                <a:spcPct val="115000"/>
              </a:lnSpc>
              <a:buSzPts val="1400"/>
              <a:buChar char="●"/>
            </a:pPr>
            <a:r>
              <a:rPr lang="nl-BE"/>
              <a:t>Criteria voor beoordeling kandidaat-standaard en standaard? </a:t>
            </a:r>
            <a:br>
              <a:rPr lang="nl-BE"/>
            </a:br>
            <a:r>
              <a:rPr lang="nl-BE"/>
              <a:t>Wanneer wordt iets aan kandidaat-standaard en wanneer een standaard?</a:t>
            </a:r>
            <a:br>
              <a:rPr lang="nl-BE"/>
            </a:br>
            <a:r>
              <a:rPr lang="nl-BE"/>
              <a:t>(bv. aantal implementaties en toetsing aan werkgroep charter)  </a:t>
            </a:r>
            <a:endParaRPr sz="1800" b="1"/>
          </a:p>
        </p:txBody>
      </p:sp>
      <p:sp>
        <p:nvSpPr>
          <p:cNvPr id="321" name="Shape 321"/>
          <p:cNvSpPr txBox="1"/>
          <p:nvPr/>
        </p:nvSpPr>
        <p:spPr>
          <a:xfrm>
            <a:off x="4461375" y="845425"/>
            <a:ext cx="6532800" cy="365100"/>
          </a:xfrm>
          <a:prstGeom prst="rect">
            <a:avLst/>
          </a:prstGeom>
          <a:noFill/>
          <a:ln>
            <a:noFill/>
          </a:ln>
        </p:spPr>
        <p:txBody>
          <a:bodyPr spcFirstLastPara="1" wrap="square" lIns="91425" tIns="91425" rIns="91425" bIns="91425" anchor="t" anchorCtr="0">
            <a:noAutofit/>
          </a:bodyPr>
          <a:lstStyle/>
          <a:p>
            <a:r>
              <a:rPr lang="nl-BE" b="1"/>
              <a:t>Bronnen: ISA Process &amp; Methodology for Reaching Semantic Agreements</a:t>
            </a:r>
            <a:endParaRPr b="1"/>
          </a:p>
        </p:txBody>
      </p:sp>
      <p:sp>
        <p:nvSpPr>
          <p:cNvPr id="322" name="Shape 322"/>
          <p:cNvSpPr/>
          <p:nvPr/>
        </p:nvSpPr>
        <p:spPr>
          <a:xfrm>
            <a:off x="10367964" y="74021"/>
            <a:ext cx="580715" cy="582211"/>
          </a:xfrm>
          <a:custGeom>
            <a:avLst/>
            <a:gdLst/>
            <a:ahLst/>
            <a:cxnLst/>
            <a:rect l="0" t="0" r="0" b="0"/>
            <a:pathLst>
              <a:path w="1092" h="1092" extrusionOk="0">
                <a:moveTo>
                  <a:pt x="546" y="44"/>
                </a:moveTo>
                <a:cubicBezTo>
                  <a:pt x="823" y="44"/>
                  <a:pt x="1048" y="269"/>
                  <a:pt x="1048" y="546"/>
                </a:cubicBezTo>
                <a:cubicBezTo>
                  <a:pt x="1048" y="824"/>
                  <a:pt x="823" y="1049"/>
                  <a:pt x="546" y="1049"/>
                </a:cubicBezTo>
                <a:cubicBezTo>
                  <a:pt x="269" y="1049"/>
                  <a:pt x="43" y="824"/>
                  <a:pt x="43" y="546"/>
                </a:cubicBezTo>
                <a:cubicBezTo>
                  <a:pt x="43" y="269"/>
                  <a:pt x="269" y="44"/>
                  <a:pt x="546" y="44"/>
                </a:cubicBezTo>
                <a:moveTo>
                  <a:pt x="546" y="0"/>
                </a:moveTo>
                <a:cubicBezTo>
                  <a:pt x="244" y="0"/>
                  <a:pt x="0" y="245"/>
                  <a:pt x="0" y="546"/>
                </a:cubicBezTo>
                <a:cubicBezTo>
                  <a:pt x="0" y="848"/>
                  <a:pt x="244" y="1092"/>
                  <a:pt x="546" y="1092"/>
                </a:cubicBezTo>
                <a:cubicBezTo>
                  <a:pt x="847" y="1092"/>
                  <a:pt x="1092" y="848"/>
                  <a:pt x="1092" y="546"/>
                </a:cubicBezTo>
                <a:cubicBezTo>
                  <a:pt x="1092" y="245"/>
                  <a:pt x="847" y="0"/>
                  <a:pt x="546" y="0"/>
                </a:cubicBezTo>
                <a:close/>
                <a:moveTo>
                  <a:pt x="810" y="498"/>
                </a:moveTo>
                <a:cubicBezTo>
                  <a:pt x="810" y="498"/>
                  <a:pt x="894" y="498"/>
                  <a:pt x="894" y="581"/>
                </a:cubicBezTo>
                <a:cubicBezTo>
                  <a:pt x="894" y="679"/>
                  <a:pt x="894" y="679"/>
                  <a:pt x="894" y="679"/>
                </a:cubicBezTo>
                <a:cubicBezTo>
                  <a:pt x="894" y="679"/>
                  <a:pt x="894" y="763"/>
                  <a:pt x="810" y="763"/>
                </a:cubicBezTo>
                <a:cubicBezTo>
                  <a:pt x="747" y="763"/>
                  <a:pt x="747" y="763"/>
                  <a:pt x="747" y="763"/>
                </a:cubicBezTo>
                <a:cubicBezTo>
                  <a:pt x="752" y="803"/>
                  <a:pt x="765" y="858"/>
                  <a:pt x="802" y="890"/>
                </a:cubicBezTo>
                <a:cubicBezTo>
                  <a:pt x="802" y="890"/>
                  <a:pt x="703" y="852"/>
                  <a:pt x="673" y="763"/>
                </a:cubicBezTo>
                <a:cubicBezTo>
                  <a:pt x="629" y="763"/>
                  <a:pt x="629" y="763"/>
                  <a:pt x="629" y="763"/>
                </a:cubicBezTo>
                <a:cubicBezTo>
                  <a:pt x="629" y="763"/>
                  <a:pt x="545" y="763"/>
                  <a:pt x="545" y="679"/>
                </a:cubicBezTo>
                <a:cubicBezTo>
                  <a:pt x="545" y="581"/>
                  <a:pt x="545" y="581"/>
                  <a:pt x="545" y="581"/>
                </a:cubicBezTo>
                <a:cubicBezTo>
                  <a:pt x="545" y="581"/>
                  <a:pt x="545" y="498"/>
                  <a:pt x="629" y="498"/>
                </a:cubicBezTo>
                <a:cubicBezTo>
                  <a:pt x="810" y="498"/>
                  <a:pt x="810" y="498"/>
                  <a:pt x="810" y="498"/>
                </a:cubicBezTo>
                <a:moveTo>
                  <a:pt x="504" y="581"/>
                </a:moveTo>
                <a:cubicBezTo>
                  <a:pt x="504" y="531"/>
                  <a:pt x="538" y="457"/>
                  <a:pt x="629" y="457"/>
                </a:cubicBezTo>
                <a:cubicBezTo>
                  <a:pt x="810" y="457"/>
                  <a:pt x="810" y="457"/>
                  <a:pt x="810" y="457"/>
                </a:cubicBezTo>
                <a:cubicBezTo>
                  <a:pt x="815" y="457"/>
                  <a:pt x="820" y="457"/>
                  <a:pt x="825" y="458"/>
                </a:cubicBezTo>
                <a:cubicBezTo>
                  <a:pt x="825" y="369"/>
                  <a:pt x="825" y="369"/>
                  <a:pt x="825" y="369"/>
                </a:cubicBezTo>
                <a:cubicBezTo>
                  <a:pt x="825" y="369"/>
                  <a:pt x="825" y="255"/>
                  <a:pt x="711" y="255"/>
                </a:cubicBezTo>
                <a:cubicBezTo>
                  <a:pt x="310" y="255"/>
                  <a:pt x="310" y="255"/>
                  <a:pt x="310" y="255"/>
                </a:cubicBezTo>
                <a:cubicBezTo>
                  <a:pt x="310" y="255"/>
                  <a:pt x="197" y="255"/>
                  <a:pt x="197" y="369"/>
                </a:cubicBezTo>
                <a:cubicBezTo>
                  <a:pt x="197" y="500"/>
                  <a:pt x="197" y="500"/>
                  <a:pt x="197" y="500"/>
                </a:cubicBezTo>
                <a:cubicBezTo>
                  <a:pt x="197" y="500"/>
                  <a:pt x="197" y="613"/>
                  <a:pt x="310" y="613"/>
                </a:cubicBezTo>
                <a:cubicBezTo>
                  <a:pt x="338" y="613"/>
                  <a:pt x="338" y="613"/>
                  <a:pt x="338" y="613"/>
                </a:cubicBezTo>
                <a:cubicBezTo>
                  <a:pt x="331" y="668"/>
                  <a:pt x="313" y="742"/>
                  <a:pt x="263" y="785"/>
                </a:cubicBezTo>
                <a:cubicBezTo>
                  <a:pt x="263" y="785"/>
                  <a:pt x="398" y="734"/>
                  <a:pt x="438" y="613"/>
                </a:cubicBezTo>
                <a:cubicBezTo>
                  <a:pt x="504" y="613"/>
                  <a:pt x="504" y="613"/>
                  <a:pt x="504" y="613"/>
                </a:cubicBezTo>
                <a:lnTo>
                  <a:pt x="504" y="581"/>
                </a:lnTo>
                <a:close/>
              </a:path>
            </a:pathLst>
          </a:custGeom>
          <a:solidFill>
            <a:srgbClr val="7F7F7F"/>
          </a:solidFill>
          <a:ln>
            <a:noFill/>
          </a:ln>
        </p:spPr>
        <p:txBody>
          <a:bodyPr spcFirstLastPara="1" wrap="square" lIns="86200" tIns="43100" rIns="86200" bIns="43100" anchor="t" anchorCtr="0">
            <a:noAutofit/>
          </a:bodyPr>
          <a:lstStyle/>
          <a:p>
            <a:endParaRPr sz="1696">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39</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848850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723927" y="0"/>
            <a:ext cx="6468073" cy="6858002"/>
            <a:chOff x="4617195" y="0"/>
            <a:chExt cx="6468073" cy="6858002"/>
          </a:xfrm>
        </p:grpSpPr>
        <p:pic>
          <p:nvPicPr>
            <p:cNvPr id="19" name="Afbeelding 6">
              <a:extLst>
                <a:ext uri="{FF2B5EF4-FFF2-40B4-BE49-F238E27FC236}">
                  <a16:creationId xmlns:a16="http://schemas.microsoft.com/office/drawing/2014/main" xmlns="" id="{BA4603EB-3D92-46C8-95D7-FF052F8FC2D5}"/>
                </a:ext>
              </a:extLst>
            </p:cNvPr>
            <p:cNvPicPr>
              <a:picLocks noChangeAspect="1"/>
            </p:cNvPicPr>
            <p:nvPr/>
          </p:nvPicPr>
          <p:blipFill rotWithShape="1">
            <a:blip r:embed="rId2">
              <a:extLst>
                <a:ext uri="{28A0092B-C50C-407E-A947-70E740481C1C}">
                  <a14:useLocalDpi xmlns:a14="http://schemas.microsoft.com/office/drawing/2010/main" val="0"/>
                </a:ext>
              </a:extLst>
            </a:blip>
            <a:srcRect r="60776"/>
            <a:stretch/>
          </p:blipFill>
          <p:spPr>
            <a:xfrm>
              <a:off x="6637043" y="0"/>
              <a:ext cx="4448225" cy="6858000"/>
            </a:xfrm>
            <a:prstGeom prst="rect">
              <a:avLst/>
            </a:prstGeom>
          </p:spPr>
        </p:pic>
        <p:sp>
          <p:nvSpPr>
            <p:cNvPr id="20" name="Shape 108">
              <a:extLst>
                <a:ext uri="{FF2B5EF4-FFF2-40B4-BE49-F238E27FC236}">
                  <a16:creationId xmlns:a16="http://schemas.microsoft.com/office/drawing/2014/main" xmlns="" id="{2DCBC73A-7649-425E-A5C9-69DB85BD2250}"/>
                </a:ext>
              </a:extLst>
            </p:cNvPr>
            <p:cNvSpPr/>
            <p:nvPr/>
          </p:nvSpPr>
          <p:spPr>
            <a:xfrm>
              <a:off x="4617195" y="1"/>
              <a:ext cx="340249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chemeClr val="bg1"/>
            </a:solidFill>
            <a:ln w="12700">
              <a:miter lim="400000"/>
            </a:ln>
          </p:spPr>
          <p:txBody>
            <a:bodyPr lIns="0" tIns="0" rIns="0" bIns="0" anchor="ctr"/>
            <a:lstStyle/>
            <a:p>
              <a:pPr lvl="0" algn="ctr">
                <a:defRPr>
                  <a:solidFill>
                    <a:srgbClr val="FFFFFF"/>
                  </a:solidFill>
                </a:defRPr>
              </a:pPr>
              <a:endParaRPr sz="1800"/>
            </a:p>
          </p:txBody>
        </p:sp>
      </p:grpSp>
      <p:sp>
        <p:nvSpPr>
          <p:cNvPr id="17" name="Rounded Rectangular Callout 6">
            <a:extLst>
              <a:ext uri="{FF2B5EF4-FFF2-40B4-BE49-F238E27FC236}">
                <a16:creationId xmlns:a16="http://schemas.microsoft.com/office/drawing/2014/main" xmlns="" id="{B66D6D37-A95C-4EBB-AA73-269574851FA2}"/>
              </a:ext>
            </a:extLst>
          </p:cNvPr>
          <p:cNvSpPr/>
          <p:nvPr/>
        </p:nvSpPr>
        <p:spPr>
          <a:xfrm flipH="1">
            <a:off x="1626334" y="4495451"/>
            <a:ext cx="5451404" cy="482005"/>
          </a:xfrm>
          <a:prstGeom prst="wedgeRoundRectCallout">
            <a:avLst>
              <a:gd name="adj1" fmla="val -30534"/>
              <a:gd name="adj2" fmla="val 14053"/>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Persistent </a:t>
            </a:r>
            <a:r>
              <a:rPr lang="nl-BE" sz="1800" dirty="0" err="1">
                <a:solidFill>
                  <a:schemeClr val="tx1"/>
                </a:solidFill>
              </a:rPr>
              <a:t>Identifiers</a:t>
            </a:r>
            <a:r>
              <a:rPr lang="nl-BE" sz="1800" dirty="0">
                <a:solidFill>
                  <a:schemeClr val="tx1"/>
                </a:solidFill>
              </a:rPr>
              <a:t>: </a:t>
            </a:r>
            <a:r>
              <a:rPr lang="nl-BE" sz="1800" dirty="0" err="1">
                <a:solidFill>
                  <a:schemeClr val="tx1"/>
                </a:solidFill>
              </a:rPr>
              <a:t>URIs</a:t>
            </a:r>
            <a:endParaRPr lang="nl-BE" sz="1800" dirty="0">
              <a:solidFill>
                <a:schemeClr val="tx1"/>
              </a:solidFill>
            </a:endParaRPr>
          </a:p>
        </p:txBody>
      </p:sp>
      <p:sp>
        <p:nvSpPr>
          <p:cNvPr id="18" name="Rounded Rectangular Callout 7">
            <a:extLst>
              <a:ext uri="{FF2B5EF4-FFF2-40B4-BE49-F238E27FC236}">
                <a16:creationId xmlns:a16="http://schemas.microsoft.com/office/drawing/2014/main" xmlns="" id="{5F684B95-FC59-4476-A252-96AB93990FD1}"/>
              </a:ext>
            </a:extLst>
          </p:cNvPr>
          <p:cNvSpPr/>
          <p:nvPr/>
        </p:nvSpPr>
        <p:spPr>
          <a:xfrm flipH="1">
            <a:off x="1614174" y="5072881"/>
            <a:ext cx="5451404" cy="482004"/>
          </a:xfrm>
          <a:prstGeom prst="wedgeRoundRectCallout">
            <a:avLst>
              <a:gd name="adj1" fmla="val -48750"/>
              <a:gd name="adj2" fmla="val 40357"/>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Dereferenceable</a:t>
            </a:r>
            <a:r>
              <a:rPr lang="nl-BE" sz="1800" dirty="0">
                <a:solidFill>
                  <a:schemeClr val="tx1"/>
                </a:solidFill>
              </a:rPr>
              <a:t> HTTP </a:t>
            </a:r>
            <a:r>
              <a:rPr lang="nl-BE" sz="1800" dirty="0" err="1">
                <a:solidFill>
                  <a:schemeClr val="tx1"/>
                </a:solidFill>
              </a:rPr>
              <a:t>URIs</a:t>
            </a:r>
            <a:endParaRPr lang="nl-BE" sz="1800" dirty="0">
              <a:solidFill>
                <a:schemeClr val="tx1"/>
              </a:solidFill>
            </a:endParaRPr>
          </a:p>
        </p:txBody>
      </p:sp>
      <p:sp>
        <p:nvSpPr>
          <p:cNvPr id="22" name="Rounded Rectangular Callout 14">
            <a:extLst>
              <a:ext uri="{FF2B5EF4-FFF2-40B4-BE49-F238E27FC236}">
                <a16:creationId xmlns:a16="http://schemas.microsoft.com/office/drawing/2014/main" xmlns="" id="{A8FDB55B-2E6A-4E44-9E1F-12120571FB18}"/>
              </a:ext>
            </a:extLst>
          </p:cNvPr>
          <p:cNvSpPr/>
          <p:nvPr/>
        </p:nvSpPr>
        <p:spPr>
          <a:xfrm flipH="1">
            <a:off x="1626333" y="5670515"/>
            <a:ext cx="5451404" cy="482004"/>
          </a:xfrm>
          <a:prstGeom prst="wedgeRoundRectCallout">
            <a:avLst>
              <a:gd name="adj1" fmla="val -43541"/>
              <a:gd name="adj2" fmla="val 5610"/>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Standardised</a:t>
            </a:r>
            <a:r>
              <a:rPr lang="nl-BE" sz="1800" dirty="0">
                <a:solidFill>
                  <a:schemeClr val="tx1"/>
                </a:solidFill>
              </a:rPr>
              <a:t> Information (RDF)</a:t>
            </a:r>
          </a:p>
        </p:txBody>
      </p:sp>
      <p:sp>
        <p:nvSpPr>
          <p:cNvPr id="23" name="Rounded Rectangular Callout 14">
            <a:extLst>
              <a:ext uri="{FF2B5EF4-FFF2-40B4-BE49-F238E27FC236}">
                <a16:creationId xmlns:a16="http://schemas.microsoft.com/office/drawing/2014/main" xmlns="" id="{6A820AEB-213F-41CA-993D-1315D3996FC2}"/>
              </a:ext>
            </a:extLst>
          </p:cNvPr>
          <p:cNvSpPr/>
          <p:nvPr/>
        </p:nvSpPr>
        <p:spPr>
          <a:xfrm flipH="1">
            <a:off x="1626334" y="6268149"/>
            <a:ext cx="5451404" cy="482004"/>
          </a:xfrm>
          <a:prstGeom prst="wedgeRoundRectCallout">
            <a:avLst>
              <a:gd name="adj1" fmla="val -43654"/>
              <a:gd name="adj2" fmla="val 23054"/>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Links </a:t>
            </a:r>
            <a:r>
              <a:rPr lang="nl-BE" sz="1800" dirty="0" err="1">
                <a:solidFill>
                  <a:schemeClr val="tx1"/>
                </a:solidFill>
              </a:rPr>
              <a:t>to</a:t>
            </a:r>
            <a:r>
              <a:rPr lang="nl-BE" sz="1800" dirty="0">
                <a:solidFill>
                  <a:schemeClr val="tx1"/>
                </a:solidFill>
              </a:rPr>
              <a:t> </a:t>
            </a:r>
            <a:r>
              <a:rPr lang="nl-BE" sz="1800" dirty="0" err="1">
                <a:solidFill>
                  <a:schemeClr val="tx1"/>
                </a:solidFill>
              </a:rPr>
              <a:t>other</a:t>
            </a:r>
            <a:r>
              <a:rPr lang="nl-BE" sz="1800" dirty="0">
                <a:solidFill>
                  <a:schemeClr val="tx1"/>
                </a:solidFill>
              </a:rPr>
              <a:t> information </a:t>
            </a:r>
          </a:p>
        </p:txBody>
      </p:sp>
      <p:pic>
        <p:nvPicPr>
          <p:cNvPr id="2050" name="Picture 2" descr="Afbeeldingsresultaat voor linked Data">
            <a:extLst>
              <a:ext uri="{FF2B5EF4-FFF2-40B4-BE49-F238E27FC236}">
                <a16:creationId xmlns:a16="http://schemas.microsoft.com/office/drawing/2014/main" xmlns="" id="{E1BA6F82-B4BC-419C-A3DD-7A3A74DB2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42"/>
          <a:stretch/>
        </p:blipFill>
        <p:spPr bwMode="auto">
          <a:xfrm>
            <a:off x="1668517" y="994751"/>
            <a:ext cx="5307724" cy="3303552"/>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2">
            <a:extLst>
              <a:ext uri="{FF2B5EF4-FFF2-40B4-BE49-F238E27FC236}">
                <a16:creationId xmlns:a16="http://schemas.microsoft.com/office/drawing/2014/main" xmlns="" id="{69C97327-A555-4561-9690-75D7782A7F7E}"/>
              </a:ext>
            </a:extLst>
          </p:cNvPr>
          <p:cNvSpPr txBox="1">
            <a:spLocks/>
          </p:cNvSpPr>
          <p:nvPr/>
        </p:nvSpPr>
        <p:spPr>
          <a:xfrm>
            <a:off x="838200" y="212476"/>
            <a:ext cx="10515600" cy="6296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nl-BE" sz="4000" dirty="0">
                <a:latin typeface="Calibri" panose="020F0502020204030204" pitchFamily="34" charset="0"/>
              </a:rPr>
              <a:t>The Web as a blueprint </a:t>
            </a:r>
          </a:p>
        </p:txBody>
      </p:sp>
      <p:sp>
        <p:nvSpPr>
          <p:cNvPr id="6" name="Slide Number Placeholder 5"/>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4</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869267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7" name="Shape 337"/>
          <p:cNvSpPr/>
          <p:nvPr/>
        </p:nvSpPr>
        <p:spPr>
          <a:xfrm>
            <a:off x="1824055" y="501333"/>
            <a:ext cx="2257200" cy="1053300"/>
          </a:xfrm>
          <a:prstGeom prst="chevron">
            <a:avLst>
              <a:gd name="adj"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b="1">
                <a:solidFill>
                  <a:schemeClr val="dk1"/>
                </a:solidFill>
                <a:latin typeface="Calibri"/>
                <a:ea typeface="Calibri"/>
                <a:cs typeface="Calibri"/>
                <a:sym typeface="Calibri"/>
              </a:rPr>
              <a:t>Publiceren</a:t>
            </a:r>
            <a:endParaRPr b="1">
              <a:solidFill>
                <a:schemeClr val="dk1"/>
              </a:solidFill>
              <a:latin typeface="Calibri"/>
              <a:ea typeface="Calibri"/>
              <a:cs typeface="Calibri"/>
              <a:sym typeface="Calibri"/>
            </a:endParaRPr>
          </a:p>
        </p:txBody>
      </p:sp>
      <p:sp>
        <p:nvSpPr>
          <p:cNvPr id="338" name="Shape 338"/>
          <p:cNvSpPr txBox="1"/>
          <p:nvPr/>
        </p:nvSpPr>
        <p:spPr>
          <a:xfrm>
            <a:off x="1819700" y="1731925"/>
            <a:ext cx="8757900" cy="4034100"/>
          </a:xfrm>
          <a:prstGeom prst="rect">
            <a:avLst/>
          </a:prstGeom>
          <a:noFill/>
          <a:ln>
            <a:noFill/>
          </a:ln>
        </p:spPr>
        <p:txBody>
          <a:bodyPr spcFirstLastPara="1" wrap="square" lIns="91425" tIns="91425" rIns="91425" bIns="91425" anchor="t" anchorCtr="0">
            <a:noAutofit/>
          </a:bodyPr>
          <a:lstStyle/>
          <a:p>
            <a:r>
              <a:rPr lang="nl-BE" sz="1800" b="1"/>
              <a:t>Publiceren van de specificatie:</a:t>
            </a:r>
            <a:endParaRPr sz="1800" b="1"/>
          </a:p>
          <a:p>
            <a:pPr marL="457200" indent="-317500">
              <a:buSzPts val="1400"/>
              <a:buChar char="●"/>
            </a:pPr>
            <a:r>
              <a:rPr lang="nl-BE"/>
              <a:t>Volgens OSLO toolchain</a:t>
            </a:r>
            <a:endParaRPr/>
          </a:p>
          <a:p>
            <a:pPr marL="457200" indent="-317500">
              <a:buSzPts val="1400"/>
              <a:buChar char="●"/>
            </a:pPr>
            <a:r>
              <a:rPr lang="nl-BE"/>
              <a:t>In mens- machine-leesbaar formaat</a:t>
            </a:r>
            <a:endParaRPr/>
          </a:p>
          <a:p>
            <a:pPr marL="457200" indent="-317500">
              <a:buSzPts val="1400"/>
              <a:buChar char="●"/>
            </a:pPr>
            <a:r>
              <a:rPr lang="nl-BE"/>
              <a:t>Op data.vlaanderen.be</a:t>
            </a:r>
            <a:endParaRPr/>
          </a:p>
          <a:p>
            <a:endParaRPr sz="1800" b="1"/>
          </a:p>
          <a:p>
            <a:r>
              <a:rPr lang="nl-BE" sz="1800" b="1"/>
              <a:t>Ondersteunende documentatie en herbruikbare elementen:</a:t>
            </a:r>
            <a:endParaRPr sz="1800" b="1"/>
          </a:p>
          <a:p>
            <a:pPr marL="457200" indent="-317500">
              <a:lnSpc>
                <a:spcPct val="115000"/>
              </a:lnSpc>
              <a:spcBef>
                <a:spcPts val="300"/>
              </a:spcBef>
              <a:buSzPts val="1400"/>
              <a:buChar char="●"/>
            </a:pPr>
            <a:r>
              <a:rPr lang="nl-BE"/>
              <a:t>Wat is het minimum?</a:t>
            </a:r>
            <a:endParaRPr/>
          </a:p>
          <a:p>
            <a:pPr marL="457200" indent="-317500">
              <a:lnSpc>
                <a:spcPct val="115000"/>
              </a:lnSpc>
              <a:buSzPts val="1400"/>
              <a:buChar char="●"/>
            </a:pPr>
            <a:r>
              <a:rPr lang="nl-BE"/>
              <a:t>Bv. JSON-LD context voor OSLO applicatieprofielen? </a:t>
            </a:r>
            <a:endParaRPr/>
          </a:p>
          <a:p>
            <a:pPr>
              <a:lnSpc>
                <a:spcPct val="115000"/>
              </a:lnSpc>
              <a:spcBef>
                <a:spcPts val="300"/>
              </a:spcBef>
            </a:pPr>
            <a:endParaRPr/>
          </a:p>
          <a:p>
            <a:pPr>
              <a:lnSpc>
                <a:spcPct val="115000"/>
              </a:lnSpc>
              <a:spcBef>
                <a:spcPts val="300"/>
              </a:spcBef>
            </a:pPr>
            <a:r>
              <a:rPr lang="nl-BE" sz="1800" b="1"/>
              <a:t>Conformiteits testsuite:</a:t>
            </a:r>
            <a:endParaRPr sz="1800" b="1"/>
          </a:p>
          <a:p>
            <a:pPr marL="457200" indent="-317500">
              <a:lnSpc>
                <a:spcPct val="115000"/>
              </a:lnSpc>
              <a:spcBef>
                <a:spcPts val="300"/>
              </a:spcBef>
              <a:buSzPts val="1400"/>
              <a:buChar char="●"/>
            </a:pPr>
            <a:r>
              <a:rPr lang="nl-BE"/>
              <a:t>Op basis van SHACL voor datastandaarden?</a:t>
            </a:r>
            <a:endParaRPr/>
          </a:p>
          <a:p>
            <a:pPr marL="457200" indent="-317500">
              <a:lnSpc>
                <a:spcPct val="115000"/>
              </a:lnSpc>
              <a:buSzPts val="1400"/>
              <a:buChar char="●"/>
            </a:pPr>
            <a:r>
              <a:rPr lang="nl-BE"/>
              <a:t>Wat me andere standaarden, bv. URI standaard? Hoe conformiteit nagaan? </a:t>
            </a:r>
            <a:endParaRPr/>
          </a:p>
        </p:txBody>
      </p:sp>
      <p:sp>
        <p:nvSpPr>
          <p:cNvPr id="339" name="Shape 339"/>
          <p:cNvSpPr txBox="1"/>
          <p:nvPr/>
        </p:nvSpPr>
        <p:spPr>
          <a:xfrm>
            <a:off x="4461375" y="845425"/>
            <a:ext cx="6532800" cy="365100"/>
          </a:xfrm>
          <a:prstGeom prst="rect">
            <a:avLst/>
          </a:prstGeom>
          <a:noFill/>
          <a:ln>
            <a:noFill/>
          </a:ln>
        </p:spPr>
        <p:txBody>
          <a:bodyPr spcFirstLastPara="1" wrap="square" lIns="91425" tIns="91425" rIns="91425" bIns="91425" anchor="t" anchorCtr="0">
            <a:noAutofit/>
          </a:bodyPr>
          <a:lstStyle/>
          <a:p>
            <a:r>
              <a:rPr lang="nl-BE" b="1"/>
              <a:t>Bronnen: W3C, OGC, INSPIRE, OSLO</a:t>
            </a:r>
            <a:endParaRPr b="1"/>
          </a:p>
        </p:txBody>
      </p:sp>
      <p:sp>
        <p:nvSpPr>
          <p:cNvPr id="340" name="Shape 340"/>
          <p:cNvSpPr/>
          <p:nvPr/>
        </p:nvSpPr>
        <p:spPr>
          <a:xfrm>
            <a:off x="10367964" y="74021"/>
            <a:ext cx="580715" cy="582211"/>
          </a:xfrm>
          <a:custGeom>
            <a:avLst/>
            <a:gdLst/>
            <a:ahLst/>
            <a:cxnLst/>
            <a:rect l="0" t="0" r="0" b="0"/>
            <a:pathLst>
              <a:path w="1092" h="1092" extrusionOk="0">
                <a:moveTo>
                  <a:pt x="546" y="44"/>
                </a:moveTo>
                <a:cubicBezTo>
                  <a:pt x="823" y="44"/>
                  <a:pt x="1048" y="269"/>
                  <a:pt x="1048" y="546"/>
                </a:cubicBezTo>
                <a:cubicBezTo>
                  <a:pt x="1048" y="824"/>
                  <a:pt x="823" y="1049"/>
                  <a:pt x="546" y="1049"/>
                </a:cubicBezTo>
                <a:cubicBezTo>
                  <a:pt x="269" y="1049"/>
                  <a:pt x="43" y="824"/>
                  <a:pt x="43" y="546"/>
                </a:cubicBezTo>
                <a:cubicBezTo>
                  <a:pt x="43" y="269"/>
                  <a:pt x="269" y="44"/>
                  <a:pt x="546" y="44"/>
                </a:cubicBezTo>
                <a:moveTo>
                  <a:pt x="546" y="0"/>
                </a:moveTo>
                <a:cubicBezTo>
                  <a:pt x="244" y="0"/>
                  <a:pt x="0" y="245"/>
                  <a:pt x="0" y="546"/>
                </a:cubicBezTo>
                <a:cubicBezTo>
                  <a:pt x="0" y="848"/>
                  <a:pt x="244" y="1092"/>
                  <a:pt x="546" y="1092"/>
                </a:cubicBezTo>
                <a:cubicBezTo>
                  <a:pt x="847" y="1092"/>
                  <a:pt x="1092" y="848"/>
                  <a:pt x="1092" y="546"/>
                </a:cubicBezTo>
                <a:cubicBezTo>
                  <a:pt x="1092" y="245"/>
                  <a:pt x="847" y="0"/>
                  <a:pt x="546" y="0"/>
                </a:cubicBezTo>
                <a:close/>
                <a:moveTo>
                  <a:pt x="810" y="498"/>
                </a:moveTo>
                <a:cubicBezTo>
                  <a:pt x="810" y="498"/>
                  <a:pt x="894" y="498"/>
                  <a:pt x="894" y="581"/>
                </a:cubicBezTo>
                <a:cubicBezTo>
                  <a:pt x="894" y="679"/>
                  <a:pt x="894" y="679"/>
                  <a:pt x="894" y="679"/>
                </a:cubicBezTo>
                <a:cubicBezTo>
                  <a:pt x="894" y="679"/>
                  <a:pt x="894" y="763"/>
                  <a:pt x="810" y="763"/>
                </a:cubicBezTo>
                <a:cubicBezTo>
                  <a:pt x="747" y="763"/>
                  <a:pt x="747" y="763"/>
                  <a:pt x="747" y="763"/>
                </a:cubicBezTo>
                <a:cubicBezTo>
                  <a:pt x="752" y="803"/>
                  <a:pt x="765" y="858"/>
                  <a:pt x="802" y="890"/>
                </a:cubicBezTo>
                <a:cubicBezTo>
                  <a:pt x="802" y="890"/>
                  <a:pt x="703" y="852"/>
                  <a:pt x="673" y="763"/>
                </a:cubicBezTo>
                <a:cubicBezTo>
                  <a:pt x="629" y="763"/>
                  <a:pt x="629" y="763"/>
                  <a:pt x="629" y="763"/>
                </a:cubicBezTo>
                <a:cubicBezTo>
                  <a:pt x="629" y="763"/>
                  <a:pt x="545" y="763"/>
                  <a:pt x="545" y="679"/>
                </a:cubicBezTo>
                <a:cubicBezTo>
                  <a:pt x="545" y="581"/>
                  <a:pt x="545" y="581"/>
                  <a:pt x="545" y="581"/>
                </a:cubicBezTo>
                <a:cubicBezTo>
                  <a:pt x="545" y="581"/>
                  <a:pt x="545" y="498"/>
                  <a:pt x="629" y="498"/>
                </a:cubicBezTo>
                <a:cubicBezTo>
                  <a:pt x="810" y="498"/>
                  <a:pt x="810" y="498"/>
                  <a:pt x="810" y="498"/>
                </a:cubicBezTo>
                <a:moveTo>
                  <a:pt x="504" y="581"/>
                </a:moveTo>
                <a:cubicBezTo>
                  <a:pt x="504" y="531"/>
                  <a:pt x="538" y="457"/>
                  <a:pt x="629" y="457"/>
                </a:cubicBezTo>
                <a:cubicBezTo>
                  <a:pt x="810" y="457"/>
                  <a:pt x="810" y="457"/>
                  <a:pt x="810" y="457"/>
                </a:cubicBezTo>
                <a:cubicBezTo>
                  <a:pt x="815" y="457"/>
                  <a:pt x="820" y="457"/>
                  <a:pt x="825" y="458"/>
                </a:cubicBezTo>
                <a:cubicBezTo>
                  <a:pt x="825" y="369"/>
                  <a:pt x="825" y="369"/>
                  <a:pt x="825" y="369"/>
                </a:cubicBezTo>
                <a:cubicBezTo>
                  <a:pt x="825" y="369"/>
                  <a:pt x="825" y="255"/>
                  <a:pt x="711" y="255"/>
                </a:cubicBezTo>
                <a:cubicBezTo>
                  <a:pt x="310" y="255"/>
                  <a:pt x="310" y="255"/>
                  <a:pt x="310" y="255"/>
                </a:cubicBezTo>
                <a:cubicBezTo>
                  <a:pt x="310" y="255"/>
                  <a:pt x="197" y="255"/>
                  <a:pt x="197" y="369"/>
                </a:cubicBezTo>
                <a:cubicBezTo>
                  <a:pt x="197" y="500"/>
                  <a:pt x="197" y="500"/>
                  <a:pt x="197" y="500"/>
                </a:cubicBezTo>
                <a:cubicBezTo>
                  <a:pt x="197" y="500"/>
                  <a:pt x="197" y="613"/>
                  <a:pt x="310" y="613"/>
                </a:cubicBezTo>
                <a:cubicBezTo>
                  <a:pt x="338" y="613"/>
                  <a:pt x="338" y="613"/>
                  <a:pt x="338" y="613"/>
                </a:cubicBezTo>
                <a:cubicBezTo>
                  <a:pt x="331" y="668"/>
                  <a:pt x="313" y="742"/>
                  <a:pt x="263" y="785"/>
                </a:cubicBezTo>
                <a:cubicBezTo>
                  <a:pt x="263" y="785"/>
                  <a:pt x="398" y="734"/>
                  <a:pt x="438" y="613"/>
                </a:cubicBezTo>
                <a:cubicBezTo>
                  <a:pt x="504" y="613"/>
                  <a:pt x="504" y="613"/>
                  <a:pt x="504" y="613"/>
                </a:cubicBezTo>
                <a:lnTo>
                  <a:pt x="504" y="581"/>
                </a:lnTo>
                <a:close/>
              </a:path>
            </a:pathLst>
          </a:custGeom>
          <a:solidFill>
            <a:srgbClr val="7F7F7F"/>
          </a:solidFill>
          <a:ln>
            <a:noFill/>
          </a:ln>
        </p:spPr>
        <p:txBody>
          <a:bodyPr spcFirstLastPara="1" wrap="square" lIns="86200" tIns="43100" rIns="86200" bIns="43100" anchor="t" anchorCtr="0">
            <a:noAutofit/>
          </a:bodyPr>
          <a:lstStyle/>
          <a:p>
            <a:endParaRPr sz="1696">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40</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0703633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5" name="Shape 355"/>
          <p:cNvSpPr/>
          <p:nvPr/>
        </p:nvSpPr>
        <p:spPr>
          <a:xfrm>
            <a:off x="1824055" y="501333"/>
            <a:ext cx="2257200" cy="1053300"/>
          </a:xfrm>
          <a:prstGeom prst="chevron">
            <a:avLst>
              <a:gd name="adj"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b="1">
                <a:solidFill>
                  <a:schemeClr val="dk1"/>
                </a:solidFill>
                <a:latin typeface="Calibri"/>
                <a:ea typeface="Calibri"/>
                <a:cs typeface="Calibri"/>
                <a:sym typeface="Calibri"/>
              </a:rPr>
              <a:t>Veranderingsbeheer</a:t>
            </a:r>
            <a:endParaRPr b="1">
              <a:solidFill>
                <a:schemeClr val="dk1"/>
              </a:solidFill>
              <a:latin typeface="Calibri"/>
              <a:ea typeface="Calibri"/>
              <a:cs typeface="Calibri"/>
              <a:sym typeface="Calibri"/>
            </a:endParaRPr>
          </a:p>
        </p:txBody>
      </p:sp>
      <p:sp>
        <p:nvSpPr>
          <p:cNvPr id="356" name="Shape 356"/>
          <p:cNvSpPr txBox="1"/>
          <p:nvPr/>
        </p:nvSpPr>
        <p:spPr>
          <a:xfrm>
            <a:off x="1819700" y="1731925"/>
            <a:ext cx="8757900" cy="4989600"/>
          </a:xfrm>
          <a:prstGeom prst="rect">
            <a:avLst/>
          </a:prstGeom>
          <a:noFill/>
          <a:ln>
            <a:noFill/>
          </a:ln>
        </p:spPr>
        <p:txBody>
          <a:bodyPr spcFirstLastPara="1" wrap="square" lIns="91425" tIns="91425" rIns="91425" bIns="91425" anchor="t" anchorCtr="0">
            <a:noAutofit/>
          </a:bodyPr>
          <a:lstStyle/>
          <a:p>
            <a:r>
              <a:rPr lang="nl-BE" sz="1800" b="1"/>
              <a:t>Principes voor veranderingsbeheer:</a:t>
            </a:r>
            <a:endParaRPr sz="1800" b="1"/>
          </a:p>
          <a:p>
            <a:pPr marL="457200" indent="-317500">
              <a:lnSpc>
                <a:spcPct val="115000"/>
              </a:lnSpc>
              <a:spcBef>
                <a:spcPts val="300"/>
              </a:spcBef>
              <a:buSzPts val="1400"/>
              <a:buFont typeface="Calibri"/>
              <a:buChar char="●"/>
            </a:pPr>
            <a:r>
              <a:rPr lang="nl-BE" b="1"/>
              <a:t>Openheid: </a:t>
            </a:r>
            <a:r>
              <a:rPr lang="nl-BE"/>
              <a:t>Openheid betekent dat feedback kan gegeven worden op de standaarden en hun onderliggende specificaties door eender wie en dat de logging, analyse en beslissingen gebeurt in volledige transparantie.</a:t>
            </a:r>
            <a:endParaRPr/>
          </a:p>
          <a:p>
            <a:pPr marL="457200" indent="-317500">
              <a:lnSpc>
                <a:spcPct val="115000"/>
              </a:lnSpc>
              <a:buSzPts val="1400"/>
              <a:buFont typeface="Calibri"/>
              <a:buChar char="●"/>
            </a:pPr>
            <a:r>
              <a:rPr lang="nl-BE" b="1"/>
              <a:t>Gecontroleerde verandering: </a:t>
            </a:r>
            <a:r>
              <a:rPr lang="nl-BE"/>
              <a:t>Wijzigingen dienen stapsgewijs en traceerbaar te zijn, rekening houdend met de mogelijke impact voor die partijen die de standaard reeds geïmplementeerd hebben.</a:t>
            </a:r>
            <a:endParaRPr/>
          </a:p>
          <a:p>
            <a:pPr>
              <a:lnSpc>
                <a:spcPct val="115000"/>
              </a:lnSpc>
              <a:spcBef>
                <a:spcPts val="300"/>
              </a:spcBef>
            </a:pPr>
            <a:endParaRPr sz="1200"/>
          </a:p>
          <a:p>
            <a:pPr>
              <a:lnSpc>
                <a:spcPct val="115000"/>
              </a:lnSpc>
              <a:spcBef>
                <a:spcPts val="300"/>
              </a:spcBef>
            </a:pPr>
            <a:r>
              <a:rPr lang="nl-BE" sz="1800" b="1"/>
              <a:t>Van toepassing op:</a:t>
            </a:r>
            <a:endParaRPr sz="1800" b="1"/>
          </a:p>
          <a:p>
            <a:pPr marL="457200" indent="-317500">
              <a:lnSpc>
                <a:spcPct val="115000"/>
              </a:lnSpc>
              <a:spcBef>
                <a:spcPts val="300"/>
              </a:spcBef>
              <a:buSzPts val="1400"/>
              <a:buChar char="●"/>
            </a:pPr>
            <a:r>
              <a:rPr lang="nl-BE"/>
              <a:t>Kandidaat standaarden</a:t>
            </a:r>
            <a:endParaRPr/>
          </a:p>
          <a:p>
            <a:pPr marL="457200" indent="-317500">
              <a:lnSpc>
                <a:spcPct val="115000"/>
              </a:lnSpc>
              <a:buSzPts val="1400"/>
              <a:buChar char="●"/>
            </a:pPr>
            <a:r>
              <a:rPr lang="nl-BE"/>
              <a:t>Standaarden</a:t>
            </a:r>
            <a:endParaRPr/>
          </a:p>
          <a:p>
            <a:pPr marL="457200" indent="-317500">
              <a:lnSpc>
                <a:spcPct val="115000"/>
              </a:lnSpc>
              <a:buSzPts val="1400"/>
              <a:buChar char="●"/>
            </a:pPr>
            <a:r>
              <a:rPr lang="nl-BE"/>
              <a:t>Kandidaat gereviseerde standaarden</a:t>
            </a:r>
            <a:endParaRPr/>
          </a:p>
          <a:p>
            <a:pPr>
              <a:lnSpc>
                <a:spcPct val="115000"/>
              </a:lnSpc>
              <a:spcBef>
                <a:spcPts val="300"/>
              </a:spcBef>
            </a:pPr>
            <a:endParaRPr/>
          </a:p>
          <a:p>
            <a:pPr>
              <a:lnSpc>
                <a:spcPct val="115000"/>
              </a:lnSpc>
              <a:spcBef>
                <a:spcPts val="300"/>
              </a:spcBef>
            </a:pPr>
            <a:r>
              <a:rPr lang="nl-BE" sz="1800" b="1"/>
              <a:t>Classificeren en doorvoeren van wijzigingen:</a:t>
            </a:r>
            <a:endParaRPr sz="1800" b="1"/>
          </a:p>
          <a:p>
            <a:pPr marL="457200" indent="-317500" algn="just">
              <a:lnSpc>
                <a:spcPct val="115000"/>
              </a:lnSpc>
              <a:spcBef>
                <a:spcPts val="300"/>
              </a:spcBef>
              <a:buSzPts val="1400"/>
              <a:buFont typeface="Calibri"/>
              <a:buChar char="●"/>
            </a:pPr>
            <a:r>
              <a:rPr lang="nl-BE" b="1"/>
              <a:t>Editoriale wijzigingen en fouten</a:t>
            </a:r>
            <a:r>
              <a:rPr lang="nl-BE"/>
              <a:t>: geen impact op bestaande implementaties, doorvoeren als errata</a:t>
            </a:r>
            <a:endParaRPr/>
          </a:p>
          <a:p>
            <a:pPr marL="457200" indent="-317500" algn="just">
              <a:lnSpc>
                <a:spcPct val="115000"/>
              </a:lnSpc>
              <a:buSzPts val="1400"/>
              <a:buFont typeface="Calibri"/>
              <a:buChar char="●"/>
            </a:pPr>
            <a:r>
              <a:rPr lang="nl-BE" b="1"/>
              <a:t>Kleine inhoudelijke wijzigingen</a:t>
            </a:r>
            <a:r>
              <a:rPr lang="nl-BE"/>
              <a:t>: mogelijks een impact op implementaties. (</a:t>
            </a:r>
            <a:r>
              <a:rPr lang="nl-BE" b="1"/>
              <a:t>Verkort?</a:t>
            </a:r>
            <a:r>
              <a:rPr lang="nl-BE"/>
              <a:t>) proces voor ontwikkeling van een specificatie bij doorvoeren.</a:t>
            </a:r>
            <a:endParaRPr/>
          </a:p>
          <a:p>
            <a:pPr marL="457200" indent="-317500" algn="just">
              <a:lnSpc>
                <a:spcPct val="115000"/>
              </a:lnSpc>
              <a:buSzPts val="1400"/>
              <a:buFont typeface="Calibri"/>
              <a:buChar char="●"/>
            </a:pPr>
            <a:r>
              <a:rPr lang="nl-BE" b="1"/>
              <a:t>Grote inhoudelijke wijzigingen</a:t>
            </a:r>
            <a:r>
              <a:rPr lang="nl-BE"/>
              <a:t>: fundamentele veranderingen in de specificatie en de onderliggende specificaties. Volledig proces voor ontwikkeling van een specificatie bij doorvoeren.</a:t>
            </a:r>
            <a:endParaRPr sz="1200"/>
          </a:p>
        </p:txBody>
      </p:sp>
      <p:sp>
        <p:nvSpPr>
          <p:cNvPr id="357" name="Shape 357"/>
          <p:cNvSpPr txBox="1"/>
          <p:nvPr/>
        </p:nvSpPr>
        <p:spPr>
          <a:xfrm>
            <a:off x="4461375" y="845425"/>
            <a:ext cx="6532800" cy="365100"/>
          </a:xfrm>
          <a:prstGeom prst="rect">
            <a:avLst/>
          </a:prstGeom>
          <a:noFill/>
          <a:ln>
            <a:noFill/>
          </a:ln>
        </p:spPr>
        <p:txBody>
          <a:bodyPr spcFirstLastPara="1" wrap="square" lIns="91425" tIns="91425" rIns="91425" bIns="91425" anchor="t" anchorCtr="0">
            <a:noAutofit/>
          </a:bodyPr>
          <a:lstStyle/>
          <a:p>
            <a:r>
              <a:rPr lang="nl-BE" b="1"/>
              <a:t>Bronnen: W3C, ISA Change Management Process</a:t>
            </a:r>
            <a:endParaRPr b="1"/>
          </a:p>
        </p:txBody>
      </p:sp>
      <p:sp>
        <p:nvSpPr>
          <p:cNvPr id="358" name="Shape 358"/>
          <p:cNvSpPr/>
          <p:nvPr/>
        </p:nvSpPr>
        <p:spPr>
          <a:xfrm>
            <a:off x="10367964" y="74021"/>
            <a:ext cx="580715" cy="582211"/>
          </a:xfrm>
          <a:custGeom>
            <a:avLst/>
            <a:gdLst/>
            <a:ahLst/>
            <a:cxnLst/>
            <a:rect l="0" t="0" r="0" b="0"/>
            <a:pathLst>
              <a:path w="1092" h="1092" extrusionOk="0">
                <a:moveTo>
                  <a:pt x="546" y="44"/>
                </a:moveTo>
                <a:cubicBezTo>
                  <a:pt x="823" y="44"/>
                  <a:pt x="1048" y="269"/>
                  <a:pt x="1048" y="546"/>
                </a:cubicBezTo>
                <a:cubicBezTo>
                  <a:pt x="1048" y="824"/>
                  <a:pt x="823" y="1049"/>
                  <a:pt x="546" y="1049"/>
                </a:cubicBezTo>
                <a:cubicBezTo>
                  <a:pt x="269" y="1049"/>
                  <a:pt x="43" y="824"/>
                  <a:pt x="43" y="546"/>
                </a:cubicBezTo>
                <a:cubicBezTo>
                  <a:pt x="43" y="269"/>
                  <a:pt x="269" y="44"/>
                  <a:pt x="546" y="44"/>
                </a:cubicBezTo>
                <a:moveTo>
                  <a:pt x="546" y="0"/>
                </a:moveTo>
                <a:cubicBezTo>
                  <a:pt x="244" y="0"/>
                  <a:pt x="0" y="245"/>
                  <a:pt x="0" y="546"/>
                </a:cubicBezTo>
                <a:cubicBezTo>
                  <a:pt x="0" y="848"/>
                  <a:pt x="244" y="1092"/>
                  <a:pt x="546" y="1092"/>
                </a:cubicBezTo>
                <a:cubicBezTo>
                  <a:pt x="847" y="1092"/>
                  <a:pt x="1092" y="848"/>
                  <a:pt x="1092" y="546"/>
                </a:cubicBezTo>
                <a:cubicBezTo>
                  <a:pt x="1092" y="245"/>
                  <a:pt x="847" y="0"/>
                  <a:pt x="546" y="0"/>
                </a:cubicBezTo>
                <a:close/>
                <a:moveTo>
                  <a:pt x="810" y="498"/>
                </a:moveTo>
                <a:cubicBezTo>
                  <a:pt x="810" y="498"/>
                  <a:pt x="894" y="498"/>
                  <a:pt x="894" y="581"/>
                </a:cubicBezTo>
                <a:cubicBezTo>
                  <a:pt x="894" y="679"/>
                  <a:pt x="894" y="679"/>
                  <a:pt x="894" y="679"/>
                </a:cubicBezTo>
                <a:cubicBezTo>
                  <a:pt x="894" y="679"/>
                  <a:pt x="894" y="763"/>
                  <a:pt x="810" y="763"/>
                </a:cubicBezTo>
                <a:cubicBezTo>
                  <a:pt x="747" y="763"/>
                  <a:pt x="747" y="763"/>
                  <a:pt x="747" y="763"/>
                </a:cubicBezTo>
                <a:cubicBezTo>
                  <a:pt x="752" y="803"/>
                  <a:pt x="765" y="858"/>
                  <a:pt x="802" y="890"/>
                </a:cubicBezTo>
                <a:cubicBezTo>
                  <a:pt x="802" y="890"/>
                  <a:pt x="703" y="852"/>
                  <a:pt x="673" y="763"/>
                </a:cubicBezTo>
                <a:cubicBezTo>
                  <a:pt x="629" y="763"/>
                  <a:pt x="629" y="763"/>
                  <a:pt x="629" y="763"/>
                </a:cubicBezTo>
                <a:cubicBezTo>
                  <a:pt x="629" y="763"/>
                  <a:pt x="545" y="763"/>
                  <a:pt x="545" y="679"/>
                </a:cubicBezTo>
                <a:cubicBezTo>
                  <a:pt x="545" y="581"/>
                  <a:pt x="545" y="581"/>
                  <a:pt x="545" y="581"/>
                </a:cubicBezTo>
                <a:cubicBezTo>
                  <a:pt x="545" y="581"/>
                  <a:pt x="545" y="498"/>
                  <a:pt x="629" y="498"/>
                </a:cubicBezTo>
                <a:cubicBezTo>
                  <a:pt x="810" y="498"/>
                  <a:pt x="810" y="498"/>
                  <a:pt x="810" y="498"/>
                </a:cubicBezTo>
                <a:moveTo>
                  <a:pt x="504" y="581"/>
                </a:moveTo>
                <a:cubicBezTo>
                  <a:pt x="504" y="531"/>
                  <a:pt x="538" y="457"/>
                  <a:pt x="629" y="457"/>
                </a:cubicBezTo>
                <a:cubicBezTo>
                  <a:pt x="810" y="457"/>
                  <a:pt x="810" y="457"/>
                  <a:pt x="810" y="457"/>
                </a:cubicBezTo>
                <a:cubicBezTo>
                  <a:pt x="815" y="457"/>
                  <a:pt x="820" y="457"/>
                  <a:pt x="825" y="458"/>
                </a:cubicBezTo>
                <a:cubicBezTo>
                  <a:pt x="825" y="369"/>
                  <a:pt x="825" y="369"/>
                  <a:pt x="825" y="369"/>
                </a:cubicBezTo>
                <a:cubicBezTo>
                  <a:pt x="825" y="369"/>
                  <a:pt x="825" y="255"/>
                  <a:pt x="711" y="255"/>
                </a:cubicBezTo>
                <a:cubicBezTo>
                  <a:pt x="310" y="255"/>
                  <a:pt x="310" y="255"/>
                  <a:pt x="310" y="255"/>
                </a:cubicBezTo>
                <a:cubicBezTo>
                  <a:pt x="310" y="255"/>
                  <a:pt x="197" y="255"/>
                  <a:pt x="197" y="369"/>
                </a:cubicBezTo>
                <a:cubicBezTo>
                  <a:pt x="197" y="500"/>
                  <a:pt x="197" y="500"/>
                  <a:pt x="197" y="500"/>
                </a:cubicBezTo>
                <a:cubicBezTo>
                  <a:pt x="197" y="500"/>
                  <a:pt x="197" y="613"/>
                  <a:pt x="310" y="613"/>
                </a:cubicBezTo>
                <a:cubicBezTo>
                  <a:pt x="338" y="613"/>
                  <a:pt x="338" y="613"/>
                  <a:pt x="338" y="613"/>
                </a:cubicBezTo>
                <a:cubicBezTo>
                  <a:pt x="331" y="668"/>
                  <a:pt x="313" y="742"/>
                  <a:pt x="263" y="785"/>
                </a:cubicBezTo>
                <a:cubicBezTo>
                  <a:pt x="263" y="785"/>
                  <a:pt x="398" y="734"/>
                  <a:pt x="438" y="613"/>
                </a:cubicBezTo>
                <a:cubicBezTo>
                  <a:pt x="504" y="613"/>
                  <a:pt x="504" y="613"/>
                  <a:pt x="504" y="613"/>
                </a:cubicBezTo>
                <a:lnTo>
                  <a:pt x="504" y="581"/>
                </a:lnTo>
                <a:close/>
              </a:path>
            </a:pathLst>
          </a:custGeom>
          <a:solidFill>
            <a:srgbClr val="7F7F7F"/>
          </a:solidFill>
          <a:ln>
            <a:noFill/>
          </a:ln>
        </p:spPr>
        <p:txBody>
          <a:bodyPr spcFirstLastPara="1" wrap="square" lIns="86200" tIns="43100" rIns="86200" bIns="43100" anchor="t" anchorCtr="0">
            <a:noAutofit/>
          </a:bodyPr>
          <a:lstStyle/>
          <a:p>
            <a:endParaRPr sz="1696">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41</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759211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5" name="Shape 365"/>
          <p:cNvSpPr/>
          <p:nvPr/>
        </p:nvSpPr>
        <p:spPr>
          <a:xfrm>
            <a:off x="1824055" y="501333"/>
            <a:ext cx="2257200" cy="1053300"/>
          </a:xfrm>
          <a:prstGeom prst="chevron">
            <a:avLst>
              <a:gd name="adj" fmla="val 50000"/>
            </a:avLst>
          </a:prstGeom>
          <a:solidFill>
            <a:schemeClr val="accent1"/>
          </a:solidFill>
          <a:ln w="12700" cap="flat" cmpd="sng">
            <a:solidFill>
              <a:srgbClr val="BAB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nl-BE" b="1">
                <a:solidFill>
                  <a:schemeClr val="dk1"/>
                </a:solidFill>
                <a:latin typeface="Calibri"/>
                <a:ea typeface="Calibri"/>
                <a:cs typeface="Calibri"/>
                <a:sym typeface="Calibri"/>
              </a:rPr>
              <a:t>Veranderingsbeheer</a:t>
            </a:r>
            <a:endParaRPr b="1">
              <a:solidFill>
                <a:schemeClr val="dk1"/>
              </a:solidFill>
              <a:latin typeface="Calibri"/>
              <a:ea typeface="Calibri"/>
              <a:cs typeface="Calibri"/>
              <a:sym typeface="Calibri"/>
            </a:endParaRPr>
          </a:p>
        </p:txBody>
      </p:sp>
      <p:sp>
        <p:nvSpPr>
          <p:cNvPr id="366" name="Shape 366"/>
          <p:cNvSpPr txBox="1"/>
          <p:nvPr/>
        </p:nvSpPr>
        <p:spPr>
          <a:xfrm>
            <a:off x="1819700" y="1731925"/>
            <a:ext cx="8757900" cy="4034100"/>
          </a:xfrm>
          <a:prstGeom prst="rect">
            <a:avLst/>
          </a:prstGeom>
          <a:noFill/>
          <a:ln>
            <a:noFill/>
          </a:ln>
        </p:spPr>
        <p:txBody>
          <a:bodyPr spcFirstLastPara="1" wrap="square" lIns="91425" tIns="91425" rIns="91425" bIns="91425" anchor="t" anchorCtr="0">
            <a:noAutofit/>
          </a:bodyPr>
          <a:lstStyle/>
          <a:p>
            <a:r>
              <a:rPr lang="nl-BE" sz="1800" b="1"/>
              <a:t>Open vragen:</a:t>
            </a:r>
            <a:endParaRPr sz="1800" b="1"/>
          </a:p>
          <a:p>
            <a:pPr marL="457200" indent="-317500">
              <a:lnSpc>
                <a:spcPct val="115000"/>
              </a:lnSpc>
              <a:spcBef>
                <a:spcPts val="300"/>
              </a:spcBef>
              <a:buSzPts val="1400"/>
              <a:buFont typeface="Calibri"/>
              <a:buChar char="●"/>
            </a:pPr>
            <a:r>
              <a:rPr lang="nl-BE"/>
              <a:t>Wat gebeurt met de huidige versie van een standaard wanneer deze in revisie gaat? </a:t>
            </a:r>
            <a:endParaRPr/>
          </a:p>
          <a:p>
            <a:pPr marL="457200" indent="-317500">
              <a:lnSpc>
                <a:spcPct val="115000"/>
              </a:lnSpc>
              <a:buSzPts val="1400"/>
              <a:buChar char="●"/>
            </a:pPr>
            <a:r>
              <a:rPr lang="nl-BE"/>
              <a:t>Overgangsperiode voor bestaande implementaties bij release van nieuwe versie? </a:t>
            </a:r>
            <a:br>
              <a:rPr lang="nl-BE"/>
            </a:br>
            <a:r>
              <a:rPr lang="nl-BE"/>
              <a:t>Wat met legacy applicaties?</a:t>
            </a:r>
            <a:endParaRPr/>
          </a:p>
          <a:p>
            <a:pPr algn="just">
              <a:lnSpc>
                <a:spcPct val="115000"/>
              </a:lnSpc>
              <a:spcBef>
                <a:spcPts val="300"/>
              </a:spcBef>
              <a:spcAft>
                <a:spcPts val="300"/>
              </a:spcAft>
            </a:pPr>
            <a:endParaRPr sz="1200"/>
          </a:p>
        </p:txBody>
      </p:sp>
      <p:sp>
        <p:nvSpPr>
          <p:cNvPr id="367" name="Shape 367"/>
          <p:cNvSpPr txBox="1"/>
          <p:nvPr/>
        </p:nvSpPr>
        <p:spPr>
          <a:xfrm>
            <a:off x="4461375" y="845425"/>
            <a:ext cx="6532800" cy="365100"/>
          </a:xfrm>
          <a:prstGeom prst="rect">
            <a:avLst/>
          </a:prstGeom>
          <a:noFill/>
          <a:ln>
            <a:noFill/>
          </a:ln>
        </p:spPr>
        <p:txBody>
          <a:bodyPr spcFirstLastPara="1" wrap="square" lIns="91425" tIns="91425" rIns="91425" bIns="91425" anchor="t" anchorCtr="0">
            <a:noAutofit/>
          </a:bodyPr>
          <a:lstStyle/>
          <a:p>
            <a:r>
              <a:rPr lang="nl-BE" b="1"/>
              <a:t>Bronnen: W3C, ISA</a:t>
            </a:r>
            <a:endParaRPr b="1"/>
          </a:p>
        </p:txBody>
      </p:sp>
      <p:sp>
        <p:nvSpPr>
          <p:cNvPr id="368" name="Shape 368"/>
          <p:cNvSpPr/>
          <p:nvPr/>
        </p:nvSpPr>
        <p:spPr>
          <a:xfrm>
            <a:off x="10367964" y="74021"/>
            <a:ext cx="580715" cy="582211"/>
          </a:xfrm>
          <a:custGeom>
            <a:avLst/>
            <a:gdLst/>
            <a:ahLst/>
            <a:cxnLst/>
            <a:rect l="0" t="0" r="0" b="0"/>
            <a:pathLst>
              <a:path w="1092" h="1092" extrusionOk="0">
                <a:moveTo>
                  <a:pt x="546" y="44"/>
                </a:moveTo>
                <a:cubicBezTo>
                  <a:pt x="823" y="44"/>
                  <a:pt x="1048" y="269"/>
                  <a:pt x="1048" y="546"/>
                </a:cubicBezTo>
                <a:cubicBezTo>
                  <a:pt x="1048" y="824"/>
                  <a:pt x="823" y="1049"/>
                  <a:pt x="546" y="1049"/>
                </a:cubicBezTo>
                <a:cubicBezTo>
                  <a:pt x="269" y="1049"/>
                  <a:pt x="43" y="824"/>
                  <a:pt x="43" y="546"/>
                </a:cubicBezTo>
                <a:cubicBezTo>
                  <a:pt x="43" y="269"/>
                  <a:pt x="269" y="44"/>
                  <a:pt x="546" y="44"/>
                </a:cubicBezTo>
                <a:moveTo>
                  <a:pt x="546" y="0"/>
                </a:moveTo>
                <a:cubicBezTo>
                  <a:pt x="244" y="0"/>
                  <a:pt x="0" y="245"/>
                  <a:pt x="0" y="546"/>
                </a:cubicBezTo>
                <a:cubicBezTo>
                  <a:pt x="0" y="848"/>
                  <a:pt x="244" y="1092"/>
                  <a:pt x="546" y="1092"/>
                </a:cubicBezTo>
                <a:cubicBezTo>
                  <a:pt x="847" y="1092"/>
                  <a:pt x="1092" y="848"/>
                  <a:pt x="1092" y="546"/>
                </a:cubicBezTo>
                <a:cubicBezTo>
                  <a:pt x="1092" y="245"/>
                  <a:pt x="847" y="0"/>
                  <a:pt x="546" y="0"/>
                </a:cubicBezTo>
                <a:close/>
                <a:moveTo>
                  <a:pt x="810" y="498"/>
                </a:moveTo>
                <a:cubicBezTo>
                  <a:pt x="810" y="498"/>
                  <a:pt x="894" y="498"/>
                  <a:pt x="894" y="581"/>
                </a:cubicBezTo>
                <a:cubicBezTo>
                  <a:pt x="894" y="679"/>
                  <a:pt x="894" y="679"/>
                  <a:pt x="894" y="679"/>
                </a:cubicBezTo>
                <a:cubicBezTo>
                  <a:pt x="894" y="679"/>
                  <a:pt x="894" y="763"/>
                  <a:pt x="810" y="763"/>
                </a:cubicBezTo>
                <a:cubicBezTo>
                  <a:pt x="747" y="763"/>
                  <a:pt x="747" y="763"/>
                  <a:pt x="747" y="763"/>
                </a:cubicBezTo>
                <a:cubicBezTo>
                  <a:pt x="752" y="803"/>
                  <a:pt x="765" y="858"/>
                  <a:pt x="802" y="890"/>
                </a:cubicBezTo>
                <a:cubicBezTo>
                  <a:pt x="802" y="890"/>
                  <a:pt x="703" y="852"/>
                  <a:pt x="673" y="763"/>
                </a:cubicBezTo>
                <a:cubicBezTo>
                  <a:pt x="629" y="763"/>
                  <a:pt x="629" y="763"/>
                  <a:pt x="629" y="763"/>
                </a:cubicBezTo>
                <a:cubicBezTo>
                  <a:pt x="629" y="763"/>
                  <a:pt x="545" y="763"/>
                  <a:pt x="545" y="679"/>
                </a:cubicBezTo>
                <a:cubicBezTo>
                  <a:pt x="545" y="581"/>
                  <a:pt x="545" y="581"/>
                  <a:pt x="545" y="581"/>
                </a:cubicBezTo>
                <a:cubicBezTo>
                  <a:pt x="545" y="581"/>
                  <a:pt x="545" y="498"/>
                  <a:pt x="629" y="498"/>
                </a:cubicBezTo>
                <a:cubicBezTo>
                  <a:pt x="810" y="498"/>
                  <a:pt x="810" y="498"/>
                  <a:pt x="810" y="498"/>
                </a:cubicBezTo>
                <a:moveTo>
                  <a:pt x="504" y="581"/>
                </a:moveTo>
                <a:cubicBezTo>
                  <a:pt x="504" y="531"/>
                  <a:pt x="538" y="457"/>
                  <a:pt x="629" y="457"/>
                </a:cubicBezTo>
                <a:cubicBezTo>
                  <a:pt x="810" y="457"/>
                  <a:pt x="810" y="457"/>
                  <a:pt x="810" y="457"/>
                </a:cubicBezTo>
                <a:cubicBezTo>
                  <a:pt x="815" y="457"/>
                  <a:pt x="820" y="457"/>
                  <a:pt x="825" y="458"/>
                </a:cubicBezTo>
                <a:cubicBezTo>
                  <a:pt x="825" y="369"/>
                  <a:pt x="825" y="369"/>
                  <a:pt x="825" y="369"/>
                </a:cubicBezTo>
                <a:cubicBezTo>
                  <a:pt x="825" y="369"/>
                  <a:pt x="825" y="255"/>
                  <a:pt x="711" y="255"/>
                </a:cubicBezTo>
                <a:cubicBezTo>
                  <a:pt x="310" y="255"/>
                  <a:pt x="310" y="255"/>
                  <a:pt x="310" y="255"/>
                </a:cubicBezTo>
                <a:cubicBezTo>
                  <a:pt x="310" y="255"/>
                  <a:pt x="197" y="255"/>
                  <a:pt x="197" y="369"/>
                </a:cubicBezTo>
                <a:cubicBezTo>
                  <a:pt x="197" y="500"/>
                  <a:pt x="197" y="500"/>
                  <a:pt x="197" y="500"/>
                </a:cubicBezTo>
                <a:cubicBezTo>
                  <a:pt x="197" y="500"/>
                  <a:pt x="197" y="613"/>
                  <a:pt x="310" y="613"/>
                </a:cubicBezTo>
                <a:cubicBezTo>
                  <a:pt x="338" y="613"/>
                  <a:pt x="338" y="613"/>
                  <a:pt x="338" y="613"/>
                </a:cubicBezTo>
                <a:cubicBezTo>
                  <a:pt x="331" y="668"/>
                  <a:pt x="313" y="742"/>
                  <a:pt x="263" y="785"/>
                </a:cubicBezTo>
                <a:cubicBezTo>
                  <a:pt x="263" y="785"/>
                  <a:pt x="398" y="734"/>
                  <a:pt x="438" y="613"/>
                </a:cubicBezTo>
                <a:cubicBezTo>
                  <a:pt x="504" y="613"/>
                  <a:pt x="504" y="613"/>
                  <a:pt x="504" y="613"/>
                </a:cubicBezTo>
                <a:lnTo>
                  <a:pt x="504" y="581"/>
                </a:lnTo>
                <a:close/>
              </a:path>
            </a:pathLst>
          </a:custGeom>
          <a:solidFill>
            <a:srgbClr val="7F7F7F"/>
          </a:solidFill>
          <a:ln>
            <a:noFill/>
          </a:ln>
        </p:spPr>
        <p:txBody>
          <a:bodyPr spcFirstLastPara="1" wrap="square" lIns="86200" tIns="43100" rIns="86200" bIns="43100" anchor="t" anchorCtr="0">
            <a:noAutofit/>
          </a:bodyPr>
          <a:lstStyle/>
          <a:p>
            <a:endParaRPr sz="1696">
              <a:latin typeface="Calibri"/>
              <a:ea typeface="Calibri"/>
              <a:cs typeface="Calibri"/>
              <a:sym typeface="Calibri"/>
            </a:endParaRPr>
          </a:p>
        </p:txBody>
      </p:sp>
      <p:sp>
        <p:nvSpPr>
          <p:cNvPr id="2" name="Slide Number Placeholder 1"/>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42</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665498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subTitle" idx="1"/>
          </p:nvPr>
        </p:nvSpPr>
        <p:spPr>
          <a:xfrm>
            <a:off x="1921602" y="4365103"/>
            <a:ext cx="4702541" cy="1112524"/>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Clr>
                <a:schemeClr val="dk1"/>
              </a:buClr>
              <a:buFont typeface="Arial"/>
              <a:buNone/>
            </a:pPr>
            <a:r>
              <a:rPr lang="nl-BE">
                <a:solidFill>
                  <a:schemeClr val="dk1"/>
                </a:solidFill>
              </a:rPr>
              <a:t>Werkgroep Charter</a:t>
            </a:r>
            <a:endParaRPr/>
          </a:p>
        </p:txBody>
      </p:sp>
      <p:sp>
        <p:nvSpPr>
          <p:cNvPr id="103" name="Shape 103"/>
          <p:cNvSpPr txBox="1">
            <a:spLocks noGrp="1"/>
          </p:cNvSpPr>
          <p:nvPr>
            <p:ph type="title"/>
          </p:nvPr>
        </p:nvSpPr>
        <p:spPr>
          <a:xfrm>
            <a:off x="1936950" y="2060850"/>
            <a:ext cx="4955700" cy="1911900"/>
          </a:xfrm>
          <a:prstGeom prst="rect">
            <a:avLst/>
          </a:prstGeom>
          <a:noFill/>
          <a:ln>
            <a:noFill/>
          </a:ln>
        </p:spPr>
        <p:txBody>
          <a:bodyPr spcFirstLastPara="1" wrap="square" lIns="45700" tIns="45700" rIns="45700" bIns="45700" anchor="b" anchorCtr="0">
            <a:noAutofit/>
          </a:bodyPr>
          <a:lstStyle/>
          <a:p>
            <a:pPr marL="0" marR="0" lvl="0" indent="0" algn="l" rtl="0">
              <a:lnSpc>
                <a:spcPct val="90000"/>
              </a:lnSpc>
              <a:spcBef>
                <a:spcPts val="0"/>
              </a:spcBef>
              <a:spcAft>
                <a:spcPts val="0"/>
              </a:spcAft>
              <a:buClr>
                <a:schemeClr val="dk1"/>
              </a:buClr>
              <a:buFont typeface="Arial"/>
              <a:buNone/>
            </a:pPr>
            <a:r>
              <a:rPr lang="nl-BE" sz="2990" dirty="0"/>
              <a:t>Varia – Aanmelden datastandaarden</a:t>
            </a:r>
            <a:endParaRPr sz="2990" b="1" i="0" u="none" strike="noStrike" cap="none" dirty="0">
              <a:solidFill>
                <a:schemeClr val="dk1"/>
              </a:solidFill>
              <a:latin typeface="Arial"/>
              <a:ea typeface="Arial"/>
              <a:cs typeface="Arial"/>
              <a:sym typeface="Arial"/>
            </a:endParaRPr>
          </a:p>
        </p:txBody>
      </p:sp>
      <p:sp>
        <p:nvSpPr>
          <p:cNvPr id="104" name="Shape 104"/>
          <p:cNvSpPr txBox="1"/>
          <p:nvPr/>
        </p:nvSpPr>
        <p:spPr>
          <a:xfrm>
            <a:off x="2481504" y="6494893"/>
            <a:ext cx="8251665" cy="284221"/>
          </a:xfrm>
          <a:prstGeom prst="rect">
            <a:avLst/>
          </a:prstGeom>
          <a:noFill/>
          <a:ln>
            <a:noFill/>
          </a:ln>
        </p:spPr>
        <p:txBody>
          <a:bodyPr spcFirstLastPara="1" wrap="square" lIns="91425" tIns="45700" rIns="91425" bIns="45700" anchor="ctr" anchorCtr="0">
            <a:noAutofit/>
          </a:bodyPr>
          <a:lstStyle/>
          <a:p>
            <a:pPr marL="0" marR="0" lvl="0" indent="0" algn="l" rtl="0">
              <a:lnSpc>
                <a:spcPct val="75000"/>
              </a:lnSpc>
              <a:spcBef>
                <a:spcPts val="0"/>
              </a:spcBef>
              <a:spcAft>
                <a:spcPts val="0"/>
              </a:spcAft>
              <a:buNone/>
            </a:pPr>
            <a:r>
              <a:rPr lang="nl-BE" sz="2000" b="1" i="0" u="none" strike="noStrike" cap="none" dirty="0">
                <a:solidFill>
                  <a:schemeClr val="dk1"/>
                </a:solidFill>
                <a:latin typeface="Calibri"/>
                <a:ea typeface="Calibri"/>
                <a:cs typeface="Calibri"/>
                <a:sym typeface="Calibri"/>
              </a:rPr>
              <a:t>#OSLO2 @</a:t>
            </a:r>
            <a:r>
              <a:rPr lang="nl-BE" sz="2000" b="1" i="0" u="none" strike="noStrike" cap="none" dirty="0" err="1">
                <a:solidFill>
                  <a:schemeClr val="dk1"/>
                </a:solidFill>
                <a:latin typeface="Calibri"/>
                <a:ea typeface="Calibri"/>
                <a:cs typeface="Calibri"/>
                <a:sym typeface="Calibri"/>
              </a:rPr>
              <a:t>info_vlaanderen</a:t>
            </a:r>
            <a:r>
              <a:rPr lang="nl-BE" sz="2000" b="1" i="0" u="none" strike="noStrike" cap="none" dirty="0">
                <a:solidFill>
                  <a:schemeClr val="dk1"/>
                </a:solidFill>
                <a:latin typeface="Calibri"/>
                <a:ea typeface="Calibri"/>
                <a:cs typeface="Calibri"/>
                <a:sym typeface="Calibri"/>
              </a:rPr>
              <a:t> </a:t>
            </a:r>
            <a:endParaRPr dirty="0"/>
          </a:p>
        </p:txBody>
      </p:sp>
      <p:pic>
        <p:nvPicPr>
          <p:cNvPr id="105" name="Shape 105" descr="https://s-media-cache-ak0.pinimg.com/originals/e7/4b/07/e74b07c3588d89492a9baabc9bdc51e2.jpg"/>
          <p:cNvPicPr preferRelativeResize="0"/>
          <p:nvPr/>
        </p:nvPicPr>
        <p:blipFill rotWithShape="1">
          <a:blip r:embed="rId3">
            <a:alphaModFix/>
          </a:blip>
          <a:srcRect/>
          <a:stretch/>
        </p:blipFill>
        <p:spPr>
          <a:xfrm>
            <a:off x="1961245" y="6323644"/>
            <a:ext cx="534354" cy="534354"/>
          </a:xfrm>
          <a:prstGeom prst="rect">
            <a:avLst/>
          </a:prstGeom>
          <a:noFill/>
          <a:ln>
            <a:noFill/>
          </a:ln>
        </p:spPr>
      </p:pic>
    </p:spTree>
    <p:extLst>
      <p:ext uri="{BB962C8B-B14F-4D97-AF65-F5344CB8AC3E}">
        <p14:creationId xmlns:p14="http://schemas.microsoft.com/office/powerpoint/2010/main" val="4081268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200000"/>
              </a:lnSpc>
              <a:spcBef>
                <a:spcPts val="1000"/>
              </a:spcBef>
              <a:spcAft>
                <a:spcPts val="0"/>
              </a:spcAft>
              <a:buClr>
                <a:schemeClr val="dk1"/>
              </a:buClr>
              <a:buSzPts val="2800"/>
              <a:buFont typeface="Arial"/>
              <a:buAutoNum type="arabicPeriod"/>
            </a:pPr>
            <a:r>
              <a:rPr lang="nl-BE"/>
              <a:t>Voorbereidend traject in het kader van Burgerloket</a:t>
            </a:r>
            <a:endParaRPr/>
          </a:p>
          <a:p>
            <a:pPr marL="228600" marR="0" lvl="0" indent="-228600" algn="l" rtl="0">
              <a:lnSpc>
                <a:spcPct val="200000"/>
              </a:lnSpc>
              <a:spcBef>
                <a:spcPts val="1000"/>
              </a:spcBef>
              <a:spcAft>
                <a:spcPts val="0"/>
              </a:spcAft>
              <a:buClr>
                <a:schemeClr val="dk1"/>
              </a:buClr>
              <a:buSzPts val="2800"/>
              <a:buFont typeface="Arial"/>
              <a:buAutoNum type="arabicPeriod"/>
            </a:pPr>
            <a:r>
              <a:rPr lang="nl-BE"/>
              <a:t>Vervolgtraject als subgroep van de werkgroep datastandaarden</a:t>
            </a:r>
            <a:endParaRPr/>
          </a:p>
          <a:p>
            <a:pPr marL="228600" marR="0" lvl="0" indent="-228600" algn="l" rtl="0">
              <a:lnSpc>
                <a:spcPct val="200000"/>
              </a:lnSpc>
              <a:spcBef>
                <a:spcPts val="1000"/>
              </a:spcBef>
              <a:spcAft>
                <a:spcPts val="0"/>
              </a:spcAft>
              <a:buClr>
                <a:schemeClr val="dk1"/>
              </a:buClr>
              <a:buSzPts val="2800"/>
              <a:buFont typeface="Arial"/>
              <a:buAutoNum type="arabicPeriod"/>
            </a:pPr>
            <a:r>
              <a:rPr lang="nl-BE"/>
              <a:t>Planning en milestones</a:t>
            </a:r>
            <a:endParaRP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44</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8575448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nl-BE"/>
              <a:t>Voorbereidend traject </a:t>
            </a:r>
            <a:br>
              <a:rPr lang="nl-BE"/>
            </a:br>
            <a:r>
              <a:rPr lang="nl-BE"/>
              <a:t>in het kader van Burgerloket</a:t>
            </a:r>
            <a:endParaRPr/>
          </a:p>
        </p:txBody>
      </p:sp>
      <p:sp>
        <p:nvSpPr>
          <p:cNvPr id="117" name="Shape 117"/>
          <p:cNvSpPr txBox="1">
            <a:spLocks noGrp="1"/>
          </p:cNvSpPr>
          <p:nvPr>
            <p:ph type="body" idx="1"/>
          </p:nvPr>
        </p:nvSpPr>
        <p:spPr>
          <a:xfrm>
            <a:off x="838200" y="1825625"/>
            <a:ext cx="10863900" cy="4351200"/>
          </a:xfrm>
          <a:prstGeom prst="rect">
            <a:avLst/>
          </a:prstGeom>
        </p:spPr>
        <p:txBody>
          <a:bodyPr spcFirstLastPara="1" wrap="square" lIns="91425" tIns="91425" rIns="91425" bIns="91425" anchor="t" anchorCtr="0">
            <a:noAutofit/>
          </a:bodyPr>
          <a:lstStyle/>
          <a:p>
            <a:pPr marL="457200" lvl="0" indent="-406400" rtl="0">
              <a:lnSpc>
                <a:spcPct val="150000"/>
              </a:lnSpc>
              <a:spcBef>
                <a:spcPts val="1000"/>
              </a:spcBef>
              <a:spcAft>
                <a:spcPts val="0"/>
              </a:spcAft>
              <a:buSzPts val="2800"/>
              <a:buChar char="•"/>
            </a:pPr>
            <a:r>
              <a:rPr lang="nl-BE"/>
              <a:t>Nood aan gedeelde semantiek en gedragen informatiemodellen voor de uitwisseling en communicatie van data:</a:t>
            </a:r>
            <a:endParaRPr/>
          </a:p>
          <a:p>
            <a:pPr marL="914400" lvl="1" indent="-381000" rtl="0">
              <a:lnSpc>
                <a:spcPct val="150000"/>
              </a:lnSpc>
              <a:spcBef>
                <a:spcPts val="0"/>
              </a:spcBef>
              <a:spcAft>
                <a:spcPts val="0"/>
              </a:spcAft>
              <a:buSzPts val="2400"/>
              <a:buChar char="•"/>
            </a:pPr>
            <a:r>
              <a:rPr lang="nl-BE"/>
              <a:t>Vanuit verschillende entiteiten van de Vlaamse overheid (gegevensbronnen) naar het Burgerloket</a:t>
            </a:r>
            <a:endParaRPr/>
          </a:p>
          <a:p>
            <a:pPr marL="914400" lvl="1" indent="-381000">
              <a:lnSpc>
                <a:spcPct val="150000"/>
              </a:lnSpc>
              <a:spcBef>
                <a:spcPts val="0"/>
              </a:spcBef>
              <a:spcAft>
                <a:spcPts val="0"/>
              </a:spcAft>
              <a:buSzPts val="2400"/>
              <a:buChar char="•"/>
            </a:pPr>
            <a:r>
              <a:rPr lang="nl-BE"/>
              <a:t>Vanuit het Burgerloket (uitgangsprincipe: één overheid) naar burgers</a:t>
            </a:r>
            <a:endParaRP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45</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6024563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nl-BE"/>
              <a:t>Afstemmen op bestaande OSLO semantiek waar mogelijk</a:t>
            </a:r>
            <a:endParaRPr/>
          </a:p>
        </p:txBody>
      </p:sp>
      <p:sp>
        <p:nvSpPr>
          <p:cNvPr id="124" name="Shape 124"/>
          <p:cNvSpPr txBox="1">
            <a:spLocks noGrp="1"/>
          </p:cNvSpPr>
          <p:nvPr>
            <p:ph type="body" idx="1"/>
          </p:nvPr>
        </p:nvSpPr>
        <p:spPr>
          <a:xfrm>
            <a:off x="838200" y="1825625"/>
            <a:ext cx="10863900" cy="4351200"/>
          </a:xfrm>
          <a:prstGeom prst="rect">
            <a:avLst/>
          </a:prstGeom>
        </p:spPr>
        <p:txBody>
          <a:bodyPr spcFirstLastPara="1" wrap="square" lIns="91425" tIns="91425" rIns="91425" bIns="91425" anchor="t" anchorCtr="0">
            <a:noAutofit/>
          </a:bodyPr>
          <a:lstStyle/>
          <a:p>
            <a:pPr marL="0" marR="0" lvl="0" indent="0" algn="l" rtl="0">
              <a:lnSpc>
                <a:spcPct val="150000"/>
              </a:lnSpc>
              <a:spcBef>
                <a:spcPts val="1000"/>
              </a:spcBef>
              <a:spcAft>
                <a:spcPts val="0"/>
              </a:spcAft>
              <a:buNone/>
            </a:pPr>
            <a:endParaRPr/>
          </a:p>
          <a:p>
            <a:pPr marL="457200" marR="0" lvl="0" indent="0" algn="l" rtl="0">
              <a:lnSpc>
                <a:spcPct val="150000"/>
              </a:lnSpc>
              <a:spcBef>
                <a:spcPts val="1000"/>
              </a:spcBef>
              <a:spcAft>
                <a:spcPts val="0"/>
              </a:spcAft>
              <a:buNone/>
            </a:pPr>
            <a:endParaRPr/>
          </a:p>
        </p:txBody>
      </p:sp>
      <p:graphicFrame>
        <p:nvGraphicFramePr>
          <p:cNvPr id="125" name="Shape 125"/>
          <p:cNvGraphicFramePr/>
          <p:nvPr/>
        </p:nvGraphicFramePr>
        <p:xfrm>
          <a:off x="3493325" y="2799025"/>
          <a:ext cx="5553625" cy="2514450"/>
        </p:xfrm>
        <a:graphic>
          <a:graphicData uri="http://schemas.openxmlformats.org/drawingml/2006/table">
            <a:tbl>
              <a:tblPr>
                <a:noFill/>
              </a:tblPr>
              <a:tblGrid>
                <a:gridCol w="2679100">
                  <a:extLst>
                    <a:ext uri="{9D8B030D-6E8A-4147-A177-3AD203B41FA5}">
                      <a16:colId xmlns:a16="http://schemas.microsoft.com/office/drawing/2014/main" xmlns="" val="20000"/>
                    </a:ext>
                  </a:extLst>
                </a:gridCol>
                <a:gridCol w="2874525">
                  <a:extLst>
                    <a:ext uri="{9D8B030D-6E8A-4147-A177-3AD203B41FA5}">
                      <a16:colId xmlns:a16="http://schemas.microsoft.com/office/drawing/2014/main" xmlns="" val="20001"/>
                    </a:ext>
                  </a:extLst>
                </a:gridCol>
              </a:tblGrid>
              <a:tr h="381000">
                <a:tc>
                  <a:txBody>
                    <a:bodyPr/>
                    <a:lstStyle/>
                    <a:p>
                      <a:pPr marL="0" lvl="0" indent="0" rtl="0">
                        <a:lnSpc>
                          <a:spcPct val="150000"/>
                        </a:lnSpc>
                        <a:spcBef>
                          <a:spcPts val="0"/>
                        </a:spcBef>
                        <a:spcAft>
                          <a:spcPts val="0"/>
                        </a:spcAft>
                        <a:buNone/>
                      </a:pPr>
                      <a:r>
                        <a:rPr lang="nl-BE" b="1">
                          <a:solidFill>
                            <a:srgbClr val="FFFFFF"/>
                          </a:solidFill>
                        </a:rPr>
                        <a:t>Burgerloket</a:t>
                      </a:r>
                      <a:endParaRPr b="1">
                        <a:solidFill>
                          <a:srgbClr val="FFFFFF"/>
                        </a:solidFill>
                      </a:endParaRPr>
                    </a:p>
                  </a:txBody>
                  <a:tcPr marL="91425" marR="91425" marT="91425" marB="91425">
                    <a:solidFill>
                      <a:schemeClr val="accent4"/>
                    </a:solidFill>
                  </a:tcPr>
                </a:tc>
                <a:tc>
                  <a:txBody>
                    <a:bodyPr/>
                    <a:lstStyle/>
                    <a:p>
                      <a:pPr marL="0" lvl="0" indent="0" rtl="0">
                        <a:lnSpc>
                          <a:spcPct val="150000"/>
                        </a:lnSpc>
                        <a:spcBef>
                          <a:spcPts val="0"/>
                        </a:spcBef>
                        <a:spcAft>
                          <a:spcPts val="0"/>
                        </a:spcAft>
                        <a:buNone/>
                      </a:pPr>
                      <a:r>
                        <a:rPr lang="nl-BE" b="1">
                          <a:solidFill>
                            <a:srgbClr val="FFFFFF"/>
                          </a:solidFill>
                        </a:rPr>
                        <a:t>OSLO²</a:t>
                      </a:r>
                      <a:endParaRPr b="1">
                        <a:solidFill>
                          <a:srgbClr val="FFFFFF"/>
                        </a:solidFill>
                      </a:endParaRPr>
                    </a:p>
                  </a:txBody>
                  <a:tcPr marL="91425" marR="91425" marT="91425" marB="91425">
                    <a:solidFill>
                      <a:schemeClr val="accent4"/>
                    </a:solidFill>
                  </a:tcPr>
                </a:tc>
                <a:extLst>
                  <a:ext uri="{0D108BD9-81ED-4DB2-BD59-A6C34878D82A}">
                    <a16:rowId xmlns:a16="http://schemas.microsoft.com/office/drawing/2014/main" xmlns="" val="10000"/>
                  </a:ext>
                </a:extLst>
              </a:tr>
              <a:tr h="381000">
                <a:tc>
                  <a:txBody>
                    <a:bodyPr/>
                    <a:lstStyle/>
                    <a:p>
                      <a:pPr marL="0" lvl="0" indent="0" rtl="0">
                        <a:lnSpc>
                          <a:spcPct val="150000"/>
                        </a:lnSpc>
                        <a:spcBef>
                          <a:spcPts val="0"/>
                        </a:spcBef>
                        <a:spcAft>
                          <a:spcPts val="0"/>
                        </a:spcAft>
                        <a:buNone/>
                      </a:pPr>
                      <a:r>
                        <a:rPr lang="nl-BE"/>
                        <a:t>U en Uw Gezin</a:t>
                      </a:r>
                      <a:endParaRPr/>
                    </a:p>
                  </a:txBody>
                  <a:tcPr marL="91425" marR="91425" marT="91425" marB="91425"/>
                </a:tc>
                <a:tc>
                  <a:txBody>
                    <a:bodyPr/>
                    <a:lstStyle/>
                    <a:p>
                      <a:pPr marL="0" lvl="0" indent="0" rtl="0">
                        <a:lnSpc>
                          <a:spcPct val="150000"/>
                        </a:lnSpc>
                        <a:spcBef>
                          <a:spcPts val="0"/>
                        </a:spcBef>
                        <a:spcAft>
                          <a:spcPts val="0"/>
                        </a:spcAft>
                        <a:buNone/>
                      </a:pPr>
                      <a:r>
                        <a:rPr lang="nl-BE"/>
                        <a:t>Persoon</a:t>
                      </a:r>
                      <a:endParaRPr/>
                    </a:p>
                  </a:txBody>
                  <a:tcPr marL="91425" marR="91425" marT="91425" marB="91425"/>
                </a:tc>
                <a:extLst>
                  <a:ext uri="{0D108BD9-81ED-4DB2-BD59-A6C34878D82A}">
                    <a16:rowId xmlns:a16="http://schemas.microsoft.com/office/drawing/2014/main" xmlns="" val="10001"/>
                  </a:ext>
                </a:extLst>
              </a:tr>
              <a:tr h="381000">
                <a:tc>
                  <a:txBody>
                    <a:bodyPr/>
                    <a:lstStyle/>
                    <a:p>
                      <a:pPr marL="0" lvl="0" indent="0" rtl="0">
                        <a:lnSpc>
                          <a:spcPct val="150000"/>
                        </a:lnSpc>
                        <a:spcBef>
                          <a:spcPts val="0"/>
                        </a:spcBef>
                        <a:spcAft>
                          <a:spcPts val="0"/>
                        </a:spcAft>
                        <a:buNone/>
                      </a:pPr>
                      <a:r>
                        <a:rPr lang="nl-BE"/>
                        <a:t>Woonst en Vastgoed</a:t>
                      </a:r>
                      <a:endParaRPr/>
                    </a:p>
                  </a:txBody>
                  <a:tcPr marL="91425" marR="91425" marT="91425" marB="91425"/>
                </a:tc>
                <a:tc>
                  <a:txBody>
                    <a:bodyPr/>
                    <a:lstStyle/>
                    <a:p>
                      <a:pPr marL="0" lvl="0" indent="0" rtl="0">
                        <a:lnSpc>
                          <a:spcPct val="150000"/>
                        </a:lnSpc>
                        <a:spcBef>
                          <a:spcPts val="0"/>
                        </a:spcBef>
                        <a:spcAft>
                          <a:spcPts val="0"/>
                        </a:spcAft>
                        <a:buNone/>
                      </a:pPr>
                      <a:r>
                        <a:rPr lang="nl-BE"/>
                        <a:t>Gebouw</a:t>
                      </a:r>
                      <a:endParaRPr/>
                    </a:p>
                  </a:txBody>
                  <a:tcPr marL="91425" marR="91425" marT="91425" marB="91425"/>
                </a:tc>
                <a:extLst>
                  <a:ext uri="{0D108BD9-81ED-4DB2-BD59-A6C34878D82A}">
                    <a16:rowId xmlns:a16="http://schemas.microsoft.com/office/drawing/2014/main" xmlns="" val="10002"/>
                  </a:ext>
                </a:extLst>
              </a:tr>
              <a:tr h="381000">
                <a:tc>
                  <a:txBody>
                    <a:bodyPr/>
                    <a:lstStyle/>
                    <a:p>
                      <a:pPr marL="0" lvl="0" indent="0" rtl="0">
                        <a:lnSpc>
                          <a:spcPct val="150000"/>
                        </a:lnSpc>
                        <a:spcBef>
                          <a:spcPts val="0"/>
                        </a:spcBef>
                        <a:spcAft>
                          <a:spcPts val="0"/>
                        </a:spcAft>
                        <a:buClr>
                          <a:schemeClr val="dk1"/>
                        </a:buClr>
                        <a:buSzPts val="1100"/>
                        <a:buFont typeface="Arial"/>
                        <a:buNone/>
                      </a:pPr>
                      <a:r>
                        <a:rPr lang="nl-BE">
                          <a:solidFill>
                            <a:schemeClr val="dk1"/>
                          </a:solidFill>
                        </a:rPr>
                        <a:t>Lopende zaken voor burgers</a:t>
                      </a:r>
                      <a:endParaRPr/>
                    </a:p>
                  </a:txBody>
                  <a:tcPr marL="91425" marR="91425" marT="91425" marB="91425"/>
                </a:tc>
                <a:tc>
                  <a:txBody>
                    <a:bodyPr/>
                    <a:lstStyle/>
                    <a:p>
                      <a:pPr marL="0" lvl="0" indent="0" rtl="0">
                        <a:lnSpc>
                          <a:spcPct val="150000"/>
                        </a:lnSpc>
                        <a:spcBef>
                          <a:spcPts val="0"/>
                        </a:spcBef>
                        <a:spcAft>
                          <a:spcPts val="0"/>
                        </a:spcAft>
                        <a:buNone/>
                      </a:pPr>
                      <a:r>
                        <a:rPr lang="nl-BE"/>
                        <a:t>Dienstverlening</a:t>
                      </a:r>
                      <a:endParaRPr/>
                    </a:p>
                  </a:txBody>
                  <a:tcPr marL="91425" marR="91425" marT="91425" marB="91425"/>
                </a:tc>
                <a:extLst>
                  <a:ext uri="{0D108BD9-81ED-4DB2-BD59-A6C34878D82A}">
                    <a16:rowId xmlns:a16="http://schemas.microsoft.com/office/drawing/2014/main" xmlns="" val="10003"/>
                  </a:ext>
                </a:extLst>
              </a:tr>
              <a:tr h="381000">
                <a:tc>
                  <a:txBody>
                    <a:bodyPr/>
                    <a:lstStyle/>
                    <a:p>
                      <a:pPr marL="0" lvl="0" indent="0" rtl="0">
                        <a:lnSpc>
                          <a:spcPct val="150000"/>
                        </a:lnSpc>
                        <a:spcBef>
                          <a:spcPts val="0"/>
                        </a:spcBef>
                        <a:spcAft>
                          <a:spcPts val="0"/>
                        </a:spcAft>
                        <a:buNone/>
                      </a:pPr>
                      <a:r>
                        <a:rPr lang="nl-BE"/>
                        <a:t>Profiel</a:t>
                      </a:r>
                      <a:endParaRPr/>
                    </a:p>
                  </a:txBody>
                  <a:tcPr marL="91425" marR="91425" marT="91425" marB="91425"/>
                </a:tc>
                <a:tc>
                  <a:txBody>
                    <a:bodyPr/>
                    <a:lstStyle/>
                    <a:p>
                      <a:pPr marL="0" lvl="0" indent="0" rtl="0">
                        <a:lnSpc>
                          <a:spcPct val="150000"/>
                        </a:lnSpc>
                        <a:spcBef>
                          <a:spcPts val="0"/>
                        </a:spcBef>
                        <a:spcAft>
                          <a:spcPts val="0"/>
                        </a:spcAft>
                        <a:buNone/>
                      </a:pPr>
                      <a:r>
                        <a:rPr lang="nl-BE"/>
                        <a:t>Persoon</a:t>
                      </a:r>
                      <a:endParaRPr/>
                    </a:p>
                  </a:txBody>
                  <a:tcPr marL="91425" marR="91425" marT="91425" marB="91425"/>
                </a:tc>
                <a:extLst>
                  <a:ext uri="{0D108BD9-81ED-4DB2-BD59-A6C34878D82A}">
                    <a16:rowId xmlns:a16="http://schemas.microsoft.com/office/drawing/2014/main" xmlns="" val="10004"/>
                  </a:ext>
                </a:extLst>
              </a:tr>
            </a:tbl>
          </a:graphicData>
        </a:graphic>
      </p:graphicFrame>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46</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7333093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nl-BE"/>
              <a:t>Ontwikkelen van informatiemodellen voor nieuwe domeinen</a:t>
            </a:r>
            <a:endParaRPr/>
          </a:p>
        </p:txBody>
      </p:sp>
      <p:sp>
        <p:nvSpPr>
          <p:cNvPr id="132" name="Shape 132"/>
          <p:cNvSpPr txBox="1">
            <a:spLocks noGrp="1"/>
          </p:cNvSpPr>
          <p:nvPr>
            <p:ph type="body" idx="1"/>
          </p:nvPr>
        </p:nvSpPr>
        <p:spPr>
          <a:xfrm>
            <a:off x="838200" y="1825625"/>
            <a:ext cx="10863900" cy="4351200"/>
          </a:xfrm>
          <a:prstGeom prst="rect">
            <a:avLst/>
          </a:prstGeom>
        </p:spPr>
        <p:txBody>
          <a:bodyPr spcFirstLastPara="1" wrap="square" lIns="91425" tIns="91425" rIns="91425" bIns="91425" anchor="t" anchorCtr="0">
            <a:noAutofit/>
          </a:bodyPr>
          <a:lstStyle/>
          <a:p>
            <a:pPr marL="457200" marR="0" lvl="0" indent="-406400" algn="l" rtl="0">
              <a:lnSpc>
                <a:spcPct val="150000"/>
              </a:lnSpc>
              <a:spcBef>
                <a:spcPts val="1000"/>
              </a:spcBef>
              <a:spcAft>
                <a:spcPts val="0"/>
              </a:spcAft>
              <a:buClr>
                <a:schemeClr val="dk1"/>
              </a:buClr>
              <a:buSzPts val="2800"/>
              <a:buFont typeface="Arial"/>
              <a:buChar char="•"/>
            </a:pPr>
            <a:r>
              <a:rPr lang="nl-BE"/>
              <a:t>Waar mogelijk gebaseerd op internationale (data)standaarden</a:t>
            </a:r>
            <a:endParaRPr/>
          </a:p>
          <a:p>
            <a:pPr marL="457200" marR="0" lvl="0" indent="-406400" algn="l" rtl="0">
              <a:lnSpc>
                <a:spcPct val="150000"/>
              </a:lnSpc>
              <a:spcBef>
                <a:spcPts val="0"/>
              </a:spcBef>
              <a:spcAft>
                <a:spcPts val="0"/>
              </a:spcAft>
              <a:buSzPts val="2800"/>
              <a:buChar char="•"/>
            </a:pPr>
            <a:r>
              <a:rPr lang="nl-BE"/>
              <a:t>Om te gebruiken voor de integratie en aansluiting van verschillende data bronnen.</a:t>
            </a:r>
            <a:endParaRPr/>
          </a:p>
          <a:p>
            <a:pPr marL="457200" marR="0" lvl="0" indent="0" algn="l" rtl="0">
              <a:lnSpc>
                <a:spcPct val="150000"/>
              </a:lnSpc>
              <a:spcBef>
                <a:spcPts val="1000"/>
              </a:spcBef>
              <a:spcAft>
                <a:spcPts val="0"/>
              </a:spcAft>
              <a:buNone/>
            </a:pPr>
            <a:endParaRPr/>
          </a:p>
        </p:txBody>
      </p:sp>
      <p:graphicFrame>
        <p:nvGraphicFramePr>
          <p:cNvPr id="133" name="Shape 133"/>
          <p:cNvGraphicFramePr/>
          <p:nvPr/>
        </p:nvGraphicFramePr>
        <p:xfrm>
          <a:off x="3832350" y="3475175"/>
          <a:ext cx="7521450" cy="2834490"/>
        </p:xfrm>
        <a:graphic>
          <a:graphicData uri="http://schemas.openxmlformats.org/drawingml/2006/table">
            <a:tbl>
              <a:tblPr>
                <a:noFill/>
              </a:tblPr>
              <a:tblGrid>
                <a:gridCol w="2757900">
                  <a:extLst>
                    <a:ext uri="{9D8B030D-6E8A-4147-A177-3AD203B41FA5}">
                      <a16:colId xmlns:a16="http://schemas.microsoft.com/office/drawing/2014/main" xmlns="" val="20000"/>
                    </a:ext>
                  </a:extLst>
                </a:gridCol>
                <a:gridCol w="4763550">
                  <a:extLst>
                    <a:ext uri="{9D8B030D-6E8A-4147-A177-3AD203B41FA5}">
                      <a16:colId xmlns:a16="http://schemas.microsoft.com/office/drawing/2014/main" xmlns="" val="20001"/>
                    </a:ext>
                  </a:extLst>
                </a:gridCol>
              </a:tblGrid>
              <a:tr h="381000">
                <a:tc>
                  <a:txBody>
                    <a:bodyPr/>
                    <a:lstStyle/>
                    <a:p>
                      <a:pPr marL="0" lvl="0" indent="0" rtl="0">
                        <a:lnSpc>
                          <a:spcPct val="150000"/>
                        </a:lnSpc>
                        <a:spcBef>
                          <a:spcPts val="0"/>
                        </a:spcBef>
                        <a:spcAft>
                          <a:spcPts val="0"/>
                        </a:spcAft>
                        <a:buNone/>
                      </a:pPr>
                      <a:r>
                        <a:rPr lang="nl-BE" b="1">
                          <a:solidFill>
                            <a:srgbClr val="FFFFFF"/>
                          </a:solidFill>
                        </a:rPr>
                        <a:t>Burgerloket</a:t>
                      </a:r>
                      <a:endParaRPr b="1">
                        <a:solidFill>
                          <a:srgbClr val="FFFFFF"/>
                        </a:solidFill>
                      </a:endParaRPr>
                    </a:p>
                  </a:txBody>
                  <a:tcPr marL="91425" marR="91425" marT="91425" marB="91425">
                    <a:solidFill>
                      <a:schemeClr val="accent4"/>
                    </a:solidFill>
                  </a:tcPr>
                </a:tc>
                <a:tc>
                  <a:txBody>
                    <a:bodyPr/>
                    <a:lstStyle/>
                    <a:p>
                      <a:pPr marL="0" lvl="0" indent="0" rtl="0">
                        <a:lnSpc>
                          <a:spcPct val="150000"/>
                        </a:lnSpc>
                        <a:spcBef>
                          <a:spcPts val="0"/>
                        </a:spcBef>
                        <a:spcAft>
                          <a:spcPts val="0"/>
                        </a:spcAft>
                        <a:buNone/>
                      </a:pPr>
                      <a:r>
                        <a:rPr lang="nl-BE" b="1">
                          <a:solidFill>
                            <a:srgbClr val="FFFFFF"/>
                          </a:solidFill>
                        </a:rPr>
                        <a:t>Internationale standaarden</a:t>
                      </a:r>
                      <a:endParaRPr b="1">
                        <a:solidFill>
                          <a:srgbClr val="FFFFFF"/>
                        </a:solidFill>
                      </a:endParaRPr>
                    </a:p>
                  </a:txBody>
                  <a:tcPr marL="91425" marR="91425" marT="91425" marB="91425">
                    <a:solidFill>
                      <a:schemeClr val="accent4"/>
                    </a:solidFill>
                  </a:tcPr>
                </a:tc>
                <a:extLst>
                  <a:ext uri="{0D108BD9-81ED-4DB2-BD59-A6C34878D82A}">
                    <a16:rowId xmlns:a16="http://schemas.microsoft.com/office/drawing/2014/main" xmlns="" val="10000"/>
                  </a:ext>
                </a:extLst>
              </a:tr>
              <a:tr h="381000">
                <a:tc>
                  <a:txBody>
                    <a:bodyPr/>
                    <a:lstStyle/>
                    <a:p>
                      <a:pPr marL="0" lvl="0" indent="0" rtl="0">
                        <a:lnSpc>
                          <a:spcPct val="150000"/>
                        </a:lnSpc>
                        <a:spcBef>
                          <a:spcPts val="0"/>
                        </a:spcBef>
                        <a:spcAft>
                          <a:spcPts val="0"/>
                        </a:spcAft>
                        <a:buNone/>
                      </a:pPr>
                      <a:r>
                        <a:rPr lang="nl-BE"/>
                        <a:t>Terugmelding</a:t>
                      </a:r>
                      <a:endParaRPr/>
                    </a:p>
                  </a:txBody>
                  <a:tcPr marL="91425" marR="91425" marT="91425" marB="91425"/>
                </a:tc>
                <a:tc>
                  <a:txBody>
                    <a:bodyPr/>
                    <a:lstStyle/>
                    <a:p>
                      <a:pPr marL="0" lvl="0" indent="0" rtl="0">
                        <a:lnSpc>
                          <a:spcPct val="150000"/>
                        </a:lnSpc>
                        <a:spcBef>
                          <a:spcPts val="0"/>
                        </a:spcBef>
                        <a:spcAft>
                          <a:spcPts val="0"/>
                        </a:spcAft>
                        <a:buNone/>
                      </a:pPr>
                      <a:r>
                        <a:rPr lang="nl-BE"/>
                        <a:t>Web Annotation Vocabulary</a:t>
                      </a:r>
                      <a:endParaRPr/>
                    </a:p>
                  </a:txBody>
                  <a:tcPr marL="91425" marR="91425" marT="91425" marB="91425"/>
                </a:tc>
                <a:extLst>
                  <a:ext uri="{0D108BD9-81ED-4DB2-BD59-A6C34878D82A}">
                    <a16:rowId xmlns:a16="http://schemas.microsoft.com/office/drawing/2014/main" xmlns="" val="10001"/>
                  </a:ext>
                </a:extLst>
              </a:tr>
              <a:tr h="381000">
                <a:tc>
                  <a:txBody>
                    <a:bodyPr/>
                    <a:lstStyle/>
                    <a:p>
                      <a:pPr marL="0" lvl="0" indent="0" rtl="0">
                        <a:lnSpc>
                          <a:spcPct val="150000"/>
                        </a:lnSpc>
                        <a:spcBef>
                          <a:spcPts val="0"/>
                        </a:spcBef>
                        <a:spcAft>
                          <a:spcPts val="0"/>
                        </a:spcAft>
                        <a:buNone/>
                      </a:pPr>
                      <a:r>
                        <a:rPr lang="nl-BE"/>
                        <a:t>Notificatie</a:t>
                      </a:r>
                      <a:endParaRPr/>
                    </a:p>
                  </a:txBody>
                  <a:tcPr marL="91425" marR="91425" marT="91425" marB="91425"/>
                </a:tc>
                <a:tc>
                  <a:txBody>
                    <a:bodyPr/>
                    <a:lstStyle/>
                    <a:p>
                      <a:pPr marL="0" lvl="0" indent="0" rtl="0">
                        <a:lnSpc>
                          <a:spcPct val="150000"/>
                        </a:lnSpc>
                        <a:spcBef>
                          <a:spcPts val="0"/>
                        </a:spcBef>
                        <a:spcAft>
                          <a:spcPts val="0"/>
                        </a:spcAft>
                        <a:buNone/>
                      </a:pPr>
                      <a:r>
                        <a:rPr lang="nl-BE"/>
                        <a:t>W3C Recommendation “Web Notifications”, Schema.org </a:t>
                      </a:r>
                      <a:endParaRPr/>
                    </a:p>
                  </a:txBody>
                  <a:tcPr marL="91425" marR="91425" marT="91425" marB="91425"/>
                </a:tc>
                <a:extLst>
                  <a:ext uri="{0D108BD9-81ED-4DB2-BD59-A6C34878D82A}">
                    <a16:rowId xmlns:a16="http://schemas.microsoft.com/office/drawing/2014/main" xmlns="" val="10002"/>
                  </a:ext>
                </a:extLst>
              </a:tr>
              <a:tr h="381000">
                <a:tc>
                  <a:txBody>
                    <a:bodyPr/>
                    <a:lstStyle/>
                    <a:p>
                      <a:pPr marL="0" lvl="0" indent="0" rtl="0">
                        <a:lnSpc>
                          <a:spcPct val="150000"/>
                        </a:lnSpc>
                        <a:spcBef>
                          <a:spcPts val="0"/>
                        </a:spcBef>
                        <a:spcAft>
                          <a:spcPts val="0"/>
                        </a:spcAft>
                        <a:buClr>
                          <a:schemeClr val="dk1"/>
                        </a:buClr>
                        <a:buSzPts val="1100"/>
                        <a:buFont typeface="Arial"/>
                        <a:buNone/>
                      </a:pPr>
                      <a:r>
                        <a:rPr lang="nl-BE"/>
                        <a:t>Toestemming </a:t>
                      </a:r>
                      <a:endParaRPr/>
                    </a:p>
                    <a:p>
                      <a:pPr marL="0" lvl="0" indent="0" rtl="0">
                        <a:lnSpc>
                          <a:spcPct val="150000"/>
                        </a:lnSpc>
                        <a:spcBef>
                          <a:spcPts val="0"/>
                        </a:spcBef>
                        <a:spcAft>
                          <a:spcPts val="0"/>
                        </a:spcAft>
                        <a:buClr>
                          <a:schemeClr val="dk1"/>
                        </a:buClr>
                        <a:buSzPts val="1100"/>
                        <a:buFont typeface="Arial"/>
                        <a:buNone/>
                      </a:pPr>
                      <a:r>
                        <a:rPr lang="nl-BE"/>
                        <a:t>(contactvoorkeuren)</a:t>
                      </a:r>
                      <a:endParaRPr/>
                    </a:p>
                  </a:txBody>
                  <a:tcPr marL="91425" marR="91425" marT="91425" marB="91425"/>
                </a:tc>
                <a:tc>
                  <a:txBody>
                    <a:bodyPr/>
                    <a:lstStyle/>
                    <a:p>
                      <a:pPr marL="0" lvl="0" indent="0" rtl="0">
                        <a:lnSpc>
                          <a:spcPct val="150000"/>
                        </a:lnSpc>
                        <a:spcBef>
                          <a:spcPts val="0"/>
                        </a:spcBef>
                        <a:spcAft>
                          <a:spcPts val="0"/>
                        </a:spcAft>
                        <a:buNone/>
                      </a:pPr>
                      <a:r>
                        <a:rPr lang="nl-BE"/>
                        <a:t>GDPR</a:t>
                      </a:r>
                      <a:endParaRPr/>
                    </a:p>
                    <a:p>
                      <a:pPr marL="0" lvl="0" indent="0" rtl="0">
                        <a:lnSpc>
                          <a:spcPct val="150000"/>
                        </a:lnSpc>
                        <a:spcBef>
                          <a:spcPts val="0"/>
                        </a:spcBef>
                        <a:spcAft>
                          <a:spcPts val="0"/>
                        </a:spcAft>
                        <a:buNone/>
                      </a:pPr>
                      <a:r>
                        <a:rPr lang="nl-BE"/>
                        <a:t>W3C Working Draft, 25 September 2017, “Permissions”</a:t>
                      </a:r>
                      <a:endParaRPr/>
                    </a:p>
                  </a:txBody>
                  <a:tcPr marL="91425" marR="91425" marT="91425" marB="91425"/>
                </a:tc>
                <a:extLst>
                  <a:ext uri="{0D108BD9-81ED-4DB2-BD59-A6C34878D82A}">
                    <a16:rowId xmlns:a16="http://schemas.microsoft.com/office/drawing/2014/main" xmlns="" val="10003"/>
                  </a:ext>
                </a:extLst>
              </a:tr>
              <a:tr h="381000">
                <a:tc>
                  <a:txBody>
                    <a:bodyPr/>
                    <a:lstStyle/>
                    <a:p>
                      <a:pPr marL="0" lvl="0" indent="0" rtl="0">
                        <a:lnSpc>
                          <a:spcPct val="150000"/>
                        </a:lnSpc>
                        <a:spcBef>
                          <a:spcPts val="0"/>
                        </a:spcBef>
                        <a:spcAft>
                          <a:spcPts val="0"/>
                        </a:spcAft>
                        <a:buNone/>
                      </a:pPr>
                      <a:r>
                        <a:rPr lang="nl-BE">
                          <a:solidFill>
                            <a:schemeClr val="dk1"/>
                          </a:solidFill>
                        </a:rPr>
                        <a:t>Lopende zaken voor burgers</a:t>
                      </a:r>
                      <a:endParaRPr/>
                    </a:p>
                  </a:txBody>
                  <a:tcPr marL="91425" marR="91425" marT="91425" marB="91425"/>
                </a:tc>
                <a:tc>
                  <a:txBody>
                    <a:bodyPr/>
                    <a:lstStyle/>
                    <a:p>
                      <a:pPr marL="0" lvl="0" indent="0" rtl="0">
                        <a:lnSpc>
                          <a:spcPct val="150000"/>
                        </a:lnSpc>
                        <a:spcBef>
                          <a:spcPts val="0"/>
                        </a:spcBef>
                        <a:spcAft>
                          <a:spcPts val="0"/>
                        </a:spcAft>
                        <a:buNone/>
                      </a:pPr>
                      <a:r>
                        <a:rPr lang="nl-BE"/>
                        <a:t>N.B.</a:t>
                      </a:r>
                      <a:endParaRPr/>
                    </a:p>
                  </a:txBody>
                  <a:tcPr marL="91425" marR="91425" marT="91425" marB="91425"/>
                </a:tc>
                <a:extLst>
                  <a:ext uri="{0D108BD9-81ED-4DB2-BD59-A6C34878D82A}">
                    <a16:rowId xmlns:a16="http://schemas.microsoft.com/office/drawing/2014/main" xmlns="" val="10004"/>
                  </a:ext>
                </a:extLst>
              </a:tr>
            </a:tbl>
          </a:graphicData>
        </a:graphic>
      </p:graphicFrame>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47</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6848215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nl-BE"/>
              <a:t>Statusoverzicht nieuwe domeinen</a:t>
            </a:r>
            <a:endParaRPr/>
          </a:p>
        </p:txBody>
      </p:sp>
      <p:pic>
        <p:nvPicPr>
          <p:cNvPr id="140" name="Shape 140"/>
          <p:cNvPicPr preferRelativeResize="0"/>
          <p:nvPr/>
        </p:nvPicPr>
        <p:blipFill>
          <a:blip r:embed="rId3">
            <a:alphaModFix/>
          </a:blip>
          <a:stretch>
            <a:fillRect/>
          </a:stretch>
        </p:blipFill>
        <p:spPr>
          <a:xfrm>
            <a:off x="1734438" y="1527300"/>
            <a:ext cx="8723136" cy="4862374"/>
          </a:xfrm>
          <a:prstGeom prst="rect">
            <a:avLst/>
          </a:prstGeom>
          <a:noFill/>
          <a:ln>
            <a:noFill/>
          </a:ln>
        </p:spPr>
      </p:pic>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48</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667028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nl-BE"/>
              <a:t>Waarom valideren met brede groep stakeholders en werken naar een gedragen datastandaard?</a:t>
            </a:r>
            <a:endParaRPr/>
          </a:p>
        </p:txBody>
      </p:sp>
      <p:sp>
        <p:nvSpPr>
          <p:cNvPr id="147" name="Shape 147"/>
          <p:cNvSpPr txBox="1">
            <a:spLocks noGrp="1"/>
          </p:cNvSpPr>
          <p:nvPr>
            <p:ph type="body" idx="1"/>
          </p:nvPr>
        </p:nvSpPr>
        <p:spPr>
          <a:xfrm>
            <a:off x="838200" y="2206625"/>
            <a:ext cx="10515600" cy="4351200"/>
          </a:xfrm>
          <a:prstGeom prst="rect">
            <a:avLst/>
          </a:prstGeom>
        </p:spPr>
        <p:txBody>
          <a:bodyPr spcFirstLastPara="1" wrap="square" lIns="91425" tIns="91425" rIns="91425" bIns="91425" anchor="t" anchorCtr="0">
            <a:noAutofit/>
          </a:bodyPr>
          <a:lstStyle/>
          <a:p>
            <a:pPr marL="457200" lvl="0" indent="-393700" rtl="0">
              <a:lnSpc>
                <a:spcPct val="150000"/>
              </a:lnSpc>
              <a:spcBef>
                <a:spcPts val="1000"/>
              </a:spcBef>
              <a:spcAft>
                <a:spcPts val="0"/>
              </a:spcAft>
              <a:buClr>
                <a:srgbClr val="434343"/>
              </a:buClr>
              <a:buSzPts val="2600"/>
              <a:buAutoNum type="arabicPeriod"/>
            </a:pPr>
            <a:r>
              <a:rPr lang="nl-BE" sz="2600">
                <a:solidFill>
                  <a:srgbClr val="434343"/>
                </a:solidFill>
              </a:rPr>
              <a:t>Nood aan een </a:t>
            </a:r>
            <a:r>
              <a:rPr lang="nl-BE" sz="2600">
                <a:solidFill>
                  <a:schemeClr val="accent4"/>
                </a:solidFill>
              </a:rPr>
              <a:t>duidelijk en ondubbelzinnig</a:t>
            </a:r>
            <a:r>
              <a:rPr lang="nl-BE" sz="2600">
                <a:solidFill>
                  <a:srgbClr val="434343"/>
                </a:solidFill>
              </a:rPr>
              <a:t> begrip van termen </a:t>
            </a:r>
            <a:br>
              <a:rPr lang="nl-BE" sz="2600">
                <a:solidFill>
                  <a:srgbClr val="434343"/>
                </a:solidFill>
              </a:rPr>
            </a:br>
            <a:r>
              <a:rPr lang="nl-BE" sz="2600">
                <a:solidFill>
                  <a:srgbClr val="434343"/>
                </a:solidFill>
              </a:rPr>
              <a:t>overheen entiteiten.</a:t>
            </a:r>
            <a:endParaRPr sz="2600">
              <a:solidFill>
                <a:srgbClr val="434343"/>
              </a:solidFill>
            </a:endParaRPr>
          </a:p>
          <a:p>
            <a:pPr marL="457200" lvl="0" indent="-393700" rtl="0">
              <a:lnSpc>
                <a:spcPct val="150000"/>
              </a:lnSpc>
              <a:spcBef>
                <a:spcPts val="0"/>
              </a:spcBef>
              <a:spcAft>
                <a:spcPts val="0"/>
              </a:spcAft>
              <a:buClr>
                <a:srgbClr val="434343"/>
              </a:buClr>
              <a:buSzPts val="2600"/>
              <a:buAutoNum type="arabicPeriod"/>
            </a:pPr>
            <a:r>
              <a:rPr lang="nl-BE" sz="2600">
                <a:solidFill>
                  <a:schemeClr val="accent4"/>
                </a:solidFill>
              </a:rPr>
              <a:t>Vermijden van silo-denken</a:t>
            </a:r>
            <a:r>
              <a:rPr lang="nl-BE" sz="2600">
                <a:solidFill>
                  <a:srgbClr val="434343"/>
                </a:solidFill>
              </a:rPr>
              <a:t> door afstemming overheen project teams.</a:t>
            </a:r>
            <a:endParaRPr sz="2600">
              <a:solidFill>
                <a:srgbClr val="434343"/>
              </a:solidFill>
            </a:endParaRPr>
          </a:p>
          <a:p>
            <a:pPr marL="457200" lvl="0" indent="-393700" rtl="0">
              <a:lnSpc>
                <a:spcPct val="150000"/>
              </a:lnSpc>
              <a:spcBef>
                <a:spcPts val="0"/>
              </a:spcBef>
              <a:spcAft>
                <a:spcPts val="0"/>
              </a:spcAft>
              <a:buClr>
                <a:srgbClr val="434343"/>
              </a:buClr>
              <a:buSzPts val="2600"/>
              <a:buAutoNum type="arabicPeriod"/>
            </a:pPr>
            <a:r>
              <a:rPr lang="nl-BE" sz="2600">
                <a:solidFill>
                  <a:schemeClr val="accent4"/>
                </a:solidFill>
              </a:rPr>
              <a:t>Meer flexibiliteit</a:t>
            </a:r>
            <a:r>
              <a:rPr lang="nl-BE" sz="2600">
                <a:solidFill>
                  <a:srgbClr val="434343"/>
                </a:solidFill>
              </a:rPr>
              <a:t> om data uit verschillende bronnen te linken, </a:t>
            </a:r>
            <a:br>
              <a:rPr lang="nl-BE" sz="2600">
                <a:solidFill>
                  <a:srgbClr val="434343"/>
                </a:solidFill>
              </a:rPr>
            </a:br>
            <a:r>
              <a:rPr lang="nl-BE" sz="2600">
                <a:solidFill>
                  <a:srgbClr val="434343"/>
                </a:solidFill>
              </a:rPr>
              <a:t>nu en in de toekomst.</a:t>
            </a:r>
            <a:endParaRPr sz="2600">
              <a:solidFill>
                <a:srgbClr val="434343"/>
              </a:solidFill>
            </a:endParaRPr>
          </a:p>
          <a:p>
            <a:pPr marL="457200" lvl="0" indent="-393700" rtl="0">
              <a:lnSpc>
                <a:spcPct val="150000"/>
              </a:lnSpc>
              <a:spcBef>
                <a:spcPts val="0"/>
              </a:spcBef>
              <a:spcAft>
                <a:spcPts val="0"/>
              </a:spcAft>
              <a:buClr>
                <a:srgbClr val="434343"/>
              </a:buClr>
              <a:buSzPts val="2600"/>
              <a:buAutoNum type="arabicPeriod"/>
            </a:pPr>
            <a:r>
              <a:rPr lang="nl-BE" sz="2600">
                <a:solidFill>
                  <a:schemeClr val="accent4"/>
                </a:solidFill>
              </a:rPr>
              <a:t>Makkelijkere integratie</a:t>
            </a:r>
            <a:r>
              <a:rPr lang="nl-BE" sz="2600">
                <a:solidFill>
                  <a:srgbClr val="434343"/>
                </a:solidFill>
              </a:rPr>
              <a:t> van Burgerloket bouwblokken bij partners door een open standaard en bijbehorende specificatie. </a:t>
            </a:r>
            <a:endParaRPr sz="2600">
              <a:solidFill>
                <a:srgbClr val="434343"/>
              </a:solidFill>
            </a:endParaRP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49</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205348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723927" y="0"/>
            <a:ext cx="6468073" cy="6858002"/>
            <a:chOff x="4617195" y="0"/>
            <a:chExt cx="6468073" cy="6858002"/>
          </a:xfrm>
        </p:grpSpPr>
        <p:pic>
          <p:nvPicPr>
            <p:cNvPr id="15" name="Afbeelding 6">
              <a:extLst>
                <a:ext uri="{FF2B5EF4-FFF2-40B4-BE49-F238E27FC236}">
                  <a16:creationId xmlns:a16="http://schemas.microsoft.com/office/drawing/2014/main" xmlns="" id="{BA4603EB-3D92-46C8-95D7-FF052F8FC2D5}"/>
                </a:ext>
              </a:extLst>
            </p:cNvPr>
            <p:cNvPicPr>
              <a:picLocks noChangeAspect="1"/>
            </p:cNvPicPr>
            <p:nvPr/>
          </p:nvPicPr>
          <p:blipFill rotWithShape="1">
            <a:blip r:embed="rId2">
              <a:extLst>
                <a:ext uri="{28A0092B-C50C-407E-A947-70E740481C1C}">
                  <a14:useLocalDpi xmlns:a14="http://schemas.microsoft.com/office/drawing/2010/main" val="0"/>
                </a:ext>
              </a:extLst>
            </a:blip>
            <a:srcRect r="60776"/>
            <a:stretch/>
          </p:blipFill>
          <p:spPr>
            <a:xfrm>
              <a:off x="6637043" y="0"/>
              <a:ext cx="4448225" cy="6858000"/>
            </a:xfrm>
            <a:prstGeom prst="rect">
              <a:avLst/>
            </a:prstGeom>
          </p:spPr>
        </p:pic>
        <p:sp>
          <p:nvSpPr>
            <p:cNvPr id="16" name="Shape 108">
              <a:extLst>
                <a:ext uri="{FF2B5EF4-FFF2-40B4-BE49-F238E27FC236}">
                  <a16:creationId xmlns:a16="http://schemas.microsoft.com/office/drawing/2014/main" xmlns="" id="{2DCBC73A-7649-425E-A5C9-69DB85BD2250}"/>
                </a:ext>
              </a:extLst>
            </p:cNvPr>
            <p:cNvSpPr/>
            <p:nvPr/>
          </p:nvSpPr>
          <p:spPr>
            <a:xfrm>
              <a:off x="4617195" y="1"/>
              <a:ext cx="340249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chemeClr val="bg1"/>
            </a:solidFill>
            <a:ln w="12700">
              <a:miter lim="400000"/>
            </a:ln>
          </p:spPr>
          <p:txBody>
            <a:bodyPr lIns="0" tIns="0" rIns="0" bIns="0" anchor="ctr"/>
            <a:lstStyle/>
            <a:p>
              <a:pPr lvl="0" algn="ctr">
                <a:defRPr>
                  <a:solidFill>
                    <a:srgbClr val="FFFFFF"/>
                  </a:solidFill>
                </a:defRPr>
              </a:pPr>
              <a:endParaRPr sz="1800"/>
            </a:p>
          </p:txBody>
        </p:sp>
      </p:grpSp>
      <p:sp>
        <p:nvSpPr>
          <p:cNvPr id="38" name="Rounded Rectangular Callout 6">
            <a:extLst>
              <a:ext uri="{FF2B5EF4-FFF2-40B4-BE49-F238E27FC236}">
                <a16:creationId xmlns:a16="http://schemas.microsoft.com/office/drawing/2014/main" xmlns="" id="{60A43BB6-1734-4D7B-BF04-3F1A44C43363}"/>
              </a:ext>
            </a:extLst>
          </p:cNvPr>
          <p:cNvSpPr/>
          <p:nvPr/>
        </p:nvSpPr>
        <p:spPr>
          <a:xfrm flipH="1">
            <a:off x="1614175" y="837851"/>
            <a:ext cx="5451404" cy="482005"/>
          </a:xfrm>
          <a:prstGeom prst="wedgeRoundRectCallout">
            <a:avLst>
              <a:gd name="adj1" fmla="val -30534"/>
              <a:gd name="adj2" fmla="val 14053"/>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Persistent </a:t>
            </a:r>
            <a:r>
              <a:rPr lang="nl-BE" sz="1800" dirty="0" err="1">
                <a:solidFill>
                  <a:schemeClr val="tx1"/>
                </a:solidFill>
              </a:rPr>
              <a:t>Identifiers</a:t>
            </a:r>
            <a:r>
              <a:rPr lang="nl-BE" sz="1800" dirty="0">
                <a:solidFill>
                  <a:schemeClr val="tx1"/>
                </a:solidFill>
              </a:rPr>
              <a:t>: </a:t>
            </a:r>
            <a:r>
              <a:rPr lang="nl-BE" sz="1800" dirty="0" err="1">
                <a:solidFill>
                  <a:schemeClr val="tx1"/>
                </a:solidFill>
              </a:rPr>
              <a:t>URIs</a:t>
            </a:r>
            <a:endParaRPr lang="nl-BE" sz="1800" dirty="0">
              <a:solidFill>
                <a:schemeClr val="tx1"/>
              </a:solidFill>
            </a:endParaRPr>
          </a:p>
        </p:txBody>
      </p:sp>
      <p:sp>
        <p:nvSpPr>
          <p:cNvPr id="39" name="Rounded Rectangular Callout 7">
            <a:extLst>
              <a:ext uri="{FF2B5EF4-FFF2-40B4-BE49-F238E27FC236}">
                <a16:creationId xmlns:a16="http://schemas.microsoft.com/office/drawing/2014/main" xmlns="" id="{3451C59B-D46A-4960-AB04-C1DFDF80F8E3}"/>
              </a:ext>
            </a:extLst>
          </p:cNvPr>
          <p:cNvSpPr/>
          <p:nvPr/>
        </p:nvSpPr>
        <p:spPr>
          <a:xfrm flipH="1">
            <a:off x="1602015" y="5072881"/>
            <a:ext cx="5451404" cy="482004"/>
          </a:xfrm>
          <a:prstGeom prst="wedgeRoundRectCallout">
            <a:avLst>
              <a:gd name="adj1" fmla="val -48750"/>
              <a:gd name="adj2" fmla="val 40357"/>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Dereferenceable</a:t>
            </a:r>
            <a:r>
              <a:rPr lang="nl-BE" sz="1800" dirty="0">
                <a:solidFill>
                  <a:schemeClr val="tx1"/>
                </a:solidFill>
              </a:rPr>
              <a:t> HTTP </a:t>
            </a:r>
            <a:r>
              <a:rPr lang="nl-BE" sz="1800" dirty="0" err="1">
                <a:solidFill>
                  <a:schemeClr val="tx1"/>
                </a:solidFill>
              </a:rPr>
              <a:t>URIs</a:t>
            </a:r>
            <a:endParaRPr lang="nl-BE" sz="1800" dirty="0">
              <a:solidFill>
                <a:schemeClr val="tx1"/>
              </a:solidFill>
            </a:endParaRPr>
          </a:p>
        </p:txBody>
      </p:sp>
      <p:sp>
        <p:nvSpPr>
          <p:cNvPr id="40" name="Rounded Rectangular Callout 14">
            <a:extLst>
              <a:ext uri="{FF2B5EF4-FFF2-40B4-BE49-F238E27FC236}">
                <a16:creationId xmlns:a16="http://schemas.microsoft.com/office/drawing/2014/main" xmlns="" id="{4828A2A3-5036-4482-80D3-4B55C2146CB4}"/>
              </a:ext>
            </a:extLst>
          </p:cNvPr>
          <p:cNvSpPr/>
          <p:nvPr/>
        </p:nvSpPr>
        <p:spPr>
          <a:xfrm flipH="1">
            <a:off x="1614174" y="5670515"/>
            <a:ext cx="5451404" cy="482004"/>
          </a:xfrm>
          <a:prstGeom prst="wedgeRoundRectCallout">
            <a:avLst>
              <a:gd name="adj1" fmla="val -43541"/>
              <a:gd name="adj2" fmla="val 5610"/>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Standardised</a:t>
            </a:r>
            <a:r>
              <a:rPr lang="nl-BE" sz="1800" dirty="0">
                <a:solidFill>
                  <a:schemeClr val="tx1"/>
                </a:solidFill>
              </a:rPr>
              <a:t> Information (RDF)</a:t>
            </a:r>
          </a:p>
        </p:txBody>
      </p:sp>
      <p:sp>
        <p:nvSpPr>
          <p:cNvPr id="41" name="Rounded Rectangular Callout 14">
            <a:extLst>
              <a:ext uri="{FF2B5EF4-FFF2-40B4-BE49-F238E27FC236}">
                <a16:creationId xmlns:a16="http://schemas.microsoft.com/office/drawing/2014/main" xmlns="" id="{30ED19DC-68A2-4187-9B4F-DB577ECE4CF5}"/>
              </a:ext>
            </a:extLst>
          </p:cNvPr>
          <p:cNvSpPr/>
          <p:nvPr/>
        </p:nvSpPr>
        <p:spPr>
          <a:xfrm flipH="1">
            <a:off x="1614175" y="6268149"/>
            <a:ext cx="5451404" cy="482004"/>
          </a:xfrm>
          <a:prstGeom prst="wedgeRoundRectCallout">
            <a:avLst>
              <a:gd name="adj1" fmla="val -43654"/>
              <a:gd name="adj2" fmla="val 23054"/>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Links </a:t>
            </a:r>
            <a:r>
              <a:rPr lang="nl-BE" sz="1800" dirty="0" err="1">
                <a:solidFill>
                  <a:schemeClr val="tx1"/>
                </a:solidFill>
              </a:rPr>
              <a:t>to</a:t>
            </a:r>
            <a:r>
              <a:rPr lang="nl-BE" sz="1800" dirty="0">
                <a:solidFill>
                  <a:schemeClr val="tx1"/>
                </a:solidFill>
              </a:rPr>
              <a:t> </a:t>
            </a:r>
            <a:r>
              <a:rPr lang="nl-BE" sz="1800" dirty="0" err="1">
                <a:solidFill>
                  <a:schemeClr val="tx1"/>
                </a:solidFill>
              </a:rPr>
              <a:t>other</a:t>
            </a:r>
            <a:r>
              <a:rPr lang="nl-BE" sz="1800" dirty="0">
                <a:solidFill>
                  <a:schemeClr val="tx1"/>
                </a:solidFill>
              </a:rPr>
              <a:t> information </a:t>
            </a:r>
          </a:p>
        </p:txBody>
      </p:sp>
      <p:pic>
        <p:nvPicPr>
          <p:cNvPr id="46" name="Picture 45">
            <a:extLst>
              <a:ext uri="{FF2B5EF4-FFF2-40B4-BE49-F238E27FC236}">
                <a16:creationId xmlns:a16="http://schemas.microsoft.com/office/drawing/2014/main" xmlns="" id="{BF8D9C97-DC8F-4CD4-9A03-3D6A7CB60CA4}"/>
              </a:ext>
            </a:extLst>
          </p:cNvPr>
          <p:cNvPicPr>
            <a:picLocks noChangeAspect="1"/>
          </p:cNvPicPr>
          <p:nvPr/>
        </p:nvPicPr>
        <p:blipFill>
          <a:blip r:embed="rId3">
            <a:alphaModFix/>
          </a:blip>
          <a:stretch>
            <a:fillRect/>
          </a:stretch>
        </p:blipFill>
        <p:spPr>
          <a:xfrm>
            <a:off x="2627308" y="1937252"/>
            <a:ext cx="3543100" cy="2940830"/>
          </a:xfrm>
          <a:prstGeom prst="rect">
            <a:avLst/>
          </a:prstGeom>
          <a:solidFill>
            <a:schemeClr val="lt1"/>
          </a:solidFill>
          <a:ln w="38100" cap="sq" cmpd="sng">
            <a:solidFill>
              <a:srgbClr val="D8D8D8"/>
            </a:solidFill>
            <a:prstDash val="solid"/>
            <a:miter lim="8000"/>
            <a:headEnd type="none" w="med" len="med"/>
            <a:tailEnd type="none" w="med" len="med"/>
          </a:ln>
        </p:spPr>
      </p:pic>
      <p:sp>
        <p:nvSpPr>
          <p:cNvPr id="55" name="TextBox 54">
            <a:extLst>
              <a:ext uri="{FF2B5EF4-FFF2-40B4-BE49-F238E27FC236}">
                <a16:creationId xmlns:a16="http://schemas.microsoft.com/office/drawing/2014/main" xmlns="" id="{5CA2635F-54BF-4D12-9E72-86DA3EAD5589}"/>
              </a:ext>
            </a:extLst>
          </p:cNvPr>
          <p:cNvSpPr txBox="1"/>
          <p:nvPr/>
        </p:nvSpPr>
        <p:spPr>
          <a:xfrm>
            <a:off x="1995864" y="1474666"/>
            <a:ext cx="4767303"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http://data.vlaanderen.be/id/adres/3706808 </a:t>
            </a:r>
          </a:p>
        </p:txBody>
      </p:sp>
      <p:cxnSp>
        <p:nvCxnSpPr>
          <p:cNvPr id="56" name="Straight Connector 55">
            <a:extLst>
              <a:ext uri="{FF2B5EF4-FFF2-40B4-BE49-F238E27FC236}">
                <a16:creationId xmlns:a16="http://schemas.microsoft.com/office/drawing/2014/main" xmlns="" id="{E587CE5A-94D0-49A6-93A6-77412C798A36}"/>
              </a:ext>
            </a:extLst>
          </p:cNvPr>
          <p:cNvCxnSpPr>
            <a:cxnSpLocks/>
            <a:stCxn id="55" idx="3"/>
          </p:cNvCxnSpPr>
          <p:nvPr/>
        </p:nvCxnSpPr>
        <p:spPr>
          <a:xfrm>
            <a:off x="6763167" y="1628555"/>
            <a:ext cx="2083917" cy="1738401"/>
          </a:xfrm>
          <a:prstGeom prst="line">
            <a:avLst/>
          </a:prstGeom>
          <a:ln w="76200">
            <a:solidFill>
              <a:srgbClr val="FFFF00"/>
            </a:solidFill>
          </a:ln>
        </p:spPr>
        <p:style>
          <a:lnRef idx="1">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xmlns="" id="{7200687C-8E28-42D4-BCB4-E9A3A8AC1051}"/>
              </a:ext>
            </a:extLst>
          </p:cNvPr>
          <p:cNvSpPr txBox="1"/>
          <p:nvPr/>
        </p:nvSpPr>
        <p:spPr>
          <a:xfrm>
            <a:off x="7661276" y="3198168"/>
            <a:ext cx="3205655" cy="461665"/>
          </a:xfrm>
          <a:prstGeom prst="rect">
            <a:avLst/>
          </a:prstGeom>
          <a:solidFill>
            <a:srgbClr val="99CCFF"/>
          </a:solidFill>
          <a:ln>
            <a:noFill/>
          </a:ln>
        </p:spPr>
        <p:txBody>
          <a:bodyPr wrap="square" rtlCol="0">
            <a:spAutoFit/>
          </a:bodyPr>
          <a:lstStyle/>
          <a:p>
            <a:r>
              <a:rPr lang="nl-BE" sz="1200" dirty="0">
                <a:latin typeface="Lucida Console" panose="020B0609040504020204" pitchFamily="49" charset="0"/>
              </a:rPr>
              <a:t>Koningin Maria Hendrikaplein 70, </a:t>
            </a:r>
          </a:p>
          <a:p>
            <a:r>
              <a:rPr lang="nl-BE" sz="1200" dirty="0">
                <a:latin typeface="Lucida Console" panose="020B0609040504020204" pitchFamily="49" charset="0"/>
              </a:rPr>
              <a:t>9000 Gent</a:t>
            </a:r>
          </a:p>
        </p:txBody>
      </p:sp>
      <p:sp>
        <p:nvSpPr>
          <p:cNvPr id="20" name="Title 2">
            <a:extLst>
              <a:ext uri="{FF2B5EF4-FFF2-40B4-BE49-F238E27FC236}">
                <a16:creationId xmlns:a16="http://schemas.microsoft.com/office/drawing/2014/main" xmlns="" id="{69C97327-A555-4561-9690-75D7782A7F7E}"/>
              </a:ext>
            </a:extLst>
          </p:cNvPr>
          <p:cNvSpPr txBox="1">
            <a:spLocks/>
          </p:cNvSpPr>
          <p:nvPr/>
        </p:nvSpPr>
        <p:spPr>
          <a:xfrm>
            <a:off x="838200" y="212476"/>
            <a:ext cx="10515600" cy="6296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nl-BE" sz="4000" dirty="0">
                <a:latin typeface="Calibri" panose="020F0502020204030204" pitchFamily="34" charset="0"/>
              </a:rPr>
              <a:t>The Web as a blueprint </a:t>
            </a:r>
          </a:p>
        </p:txBody>
      </p:sp>
      <p:sp>
        <p:nvSpPr>
          <p:cNvPr id="6" name="Slide Number Placeholder 5"/>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5</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095527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nl-BE"/>
              <a:t>Wat werd reeds opgeleverd als onderdeel van de interne werkgroepen?</a:t>
            </a:r>
            <a:endParaRPr/>
          </a:p>
        </p:txBody>
      </p:sp>
      <p:sp>
        <p:nvSpPr>
          <p:cNvPr id="154" name="Shape 154"/>
          <p:cNvSpPr txBox="1">
            <a:spLocks noGrp="1"/>
          </p:cNvSpPr>
          <p:nvPr>
            <p:ph type="body" idx="1"/>
          </p:nvPr>
        </p:nvSpPr>
        <p:spPr>
          <a:xfrm>
            <a:off x="838200" y="1825625"/>
            <a:ext cx="10515600" cy="4351200"/>
          </a:xfrm>
          <a:prstGeom prst="rect">
            <a:avLst/>
          </a:prstGeom>
        </p:spPr>
        <p:txBody>
          <a:bodyPr spcFirstLastPara="1" wrap="square" lIns="91425" tIns="91425" rIns="91425" bIns="91425" anchor="t" anchorCtr="0">
            <a:noAutofit/>
          </a:bodyPr>
          <a:lstStyle/>
          <a:p>
            <a:pPr marL="457200" lvl="0" indent="-406400" rtl="0">
              <a:lnSpc>
                <a:spcPct val="200000"/>
              </a:lnSpc>
              <a:spcBef>
                <a:spcPts val="1000"/>
              </a:spcBef>
              <a:spcAft>
                <a:spcPts val="0"/>
              </a:spcAft>
              <a:buSzPts val="2800"/>
              <a:buChar char="•"/>
            </a:pPr>
            <a:r>
              <a:rPr lang="nl-BE"/>
              <a:t>Mapping op OSLO- en internationale standaarden</a:t>
            </a:r>
            <a:endParaRPr/>
          </a:p>
          <a:p>
            <a:pPr marL="457200" lvl="0" indent="-406400" rtl="0">
              <a:lnSpc>
                <a:spcPct val="200000"/>
              </a:lnSpc>
              <a:spcBef>
                <a:spcPts val="0"/>
              </a:spcBef>
              <a:spcAft>
                <a:spcPts val="0"/>
              </a:spcAft>
              <a:buSzPts val="2800"/>
              <a:buChar char="•"/>
            </a:pPr>
            <a:r>
              <a:rPr lang="nl-BE"/>
              <a:t>Eerste versie UML-diagram</a:t>
            </a:r>
            <a:endParaRPr/>
          </a:p>
          <a:p>
            <a:pPr marL="457200" lvl="0" indent="-406400" rtl="0">
              <a:lnSpc>
                <a:spcPct val="200000"/>
              </a:lnSpc>
              <a:spcBef>
                <a:spcPts val="0"/>
              </a:spcBef>
              <a:spcAft>
                <a:spcPts val="0"/>
              </a:spcAft>
              <a:buSzPts val="2800"/>
              <a:buChar char="•"/>
            </a:pPr>
            <a:r>
              <a:rPr lang="nl-BE"/>
              <a:t>Specificatie in OSLO template (definities en kardinaliteiten)</a:t>
            </a:r>
            <a:endParaRPr/>
          </a:p>
          <a:p>
            <a:pPr marL="457200" lvl="0" indent="-406400" rtl="0">
              <a:lnSpc>
                <a:spcPct val="200000"/>
              </a:lnSpc>
              <a:spcBef>
                <a:spcPts val="0"/>
              </a:spcBef>
              <a:spcAft>
                <a:spcPts val="0"/>
              </a:spcAft>
              <a:buSzPts val="2800"/>
              <a:buChar char="•"/>
            </a:pPr>
            <a:r>
              <a:rPr lang="nl-BE"/>
              <a:t>JSON-LD context-files</a:t>
            </a:r>
            <a:endParaRPr/>
          </a:p>
          <a:p>
            <a:pPr marL="457200" lvl="0" indent="-406400" rtl="0">
              <a:lnSpc>
                <a:spcPct val="200000"/>
              </a:lnSpc>
              <a:spcBef>
                <a:spcPts val="0"/>
              </a:spcBef>
              <a:spcAft>
                <a:spcPts val="0"/>
              </a:spcAft>
              <a:buSzPts val="2800"/>
              <a:buChar char="•"/>
            </a:pPr>
            <a:r>
              <a:rPr lang="nl-BE"/>
              <a:t>JSON-LD voorbeelden</a:t>
            </a:r>
            <a:endParaRP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50</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2955160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nl-BE"/>
              <a:t>Planning en milestones (1)</a:t>
            </a:r>
            <a:endParaRPr/>
          </a:p>
        </p:txBody>
      </p:sp>
      <p:sp>
        <p:nvSpPr>
          <p:cNvPr id="161" name="Shape 161"/>
          <p:cNvSpPr txBox="1">
            <a:spLocks noGrp="1"/>
          </p:cNvSpPr>
          <p:nvPr>
            <p:ph type="body" idx="1"/>
          </p:nvPr>
        </p:nvSpPr>
        <p:spPr>
          <a:xfrm>
            <a:off x="838200" y="1825625"/>
            <a:ext cx="10515600" cy="4351200"/>
          </a:xfrm>
          <a:prstGeom prst="rect">
            <a:avLst/>
          </a:prstGeom>
        </p:spPr>
        <p:txBody>
          <a:bodyPr spcFirstLastPara="1" wrap="square" lIns="91425" tIns="91425" rIns="91425" bIns="91425" anchor="t" anchorCtr="0">
            <a:noAutofit/>
          </a:bodyPr>
          <a:lstStyle/>
          <a:p>
            <a:pPr marL="457200" lvl="0" indent="-406400" rtl="0">
              <a:lnSpc>
                <a:spcPct val="150000"/>
              </a:lnSpc>
              <a:spcBef>
                <a:spcPts val="1000"/>
              </a:spcBef>
              <a:spcAft>
                <a:spcPts val="0"/>
              </a:spcAft>
              <a:buClr>
                <a:srgbClr val="434343"/>
              </a:buClr>
              <a:buSzPts val="2800"/>
              <a:buAutoNum type="arabicPeriod"/>
            </a:pPr>
            <a:r>
              <a:rPr lang="nl-BE">
                <a:solidFill>
                  <a:srgbClr val="434343"/>
                </a:solidFill>
              </a:rPr>
              <a:t>Organiseren van kick-off sessie waar eerste versie van de informatiemodellen wordt voorgesteld aan een brede groep stakeholders (</a:t>
            </a:r>
            <a:r>
              <a:rPr lang="nl-BE" b="1">
                <a:solidFill>
                  <a:schemeClr val="accent4"/>
                </a:solidFill>
              </a:rPr>
              <a:t>april</a:t>
            </a:r>
            <a:r>
              <a:rPr lang="nl-BE">
                <a:solidFill>
                  <a:srgbClr val="434343"/>
                </a:solidFill>
              </a:rPr>
              <a:t>)</a:t>
            </a:r>
            <a:endParaRPr>
              <a:solidFill>
                <a:srgbClr val="434343"/>
              </a:solidFill>
            </a:endParaRPr>
          </a:p>
          <a:p>
            <a:pPr marL="457200" lvl="0" indent="-406400" rtl="0">
              <a:lnSpc>
                <a:spcPct val="150000"/>
              </a:lnSpc>
              <a:spcBef>
                <a:spcPts val="0"/>
              </a:spcBef>
              <a:spcAft>
                <a:spcPts val="0"/>
              </a:spcAft>
              <a:buClr>
                <a:srgbClr val="434343"/>
              </a:buClr>
              <a:buSzPts val="2800"/>
              <a:buAutoNum type="arabicPeriod"/>
            </a:pPr>
            <a:r>
              <a:rPr lang="nl-BE">
                <a:solidFill>
                  <a:srgbClr val="434343"/>
                </a:solidFill>
              </a:rPr>
              <a:t>Organiseren van publieke werkgroepsessies (3 per domein) om feedback te capteren, bespreken en verwerken (</a:t>
            </a:r>
            <a:r>
              <a:rPr lang="nl-BE" b="1">
                <a:solidFill>
                  <a:schemeClr val="accent4"/>
                </a:solidFill>
              </a:rPr>
              <a:t>april, mei en juni</a:t>
            </a:r>
            <a:r>
              <a:rPr lang="nl-BE">
                <a:solidFill>
                  <a:srgbClr val="434343"/>
                </a:solidFill>
              </a:rPr>
              <a:t>).</a:t>
            </a:r>
            <a:endParaRPr>
              <a:solidFill>
                <a:srgbClr val="434343"/>
              </a:solidFill>
            </a:endParaRPr>
          </a:p>
          <a:p>
            <a:pPr marL="457200" lvl="0" indent="-406400" rtl="0">
              <a:lnSpc>
                <a:spcPct val="150000"/>
              </a:lnSpc>
              <a:spcBef>
                <a:spcPts val="0"/>
              </a:spcBef>
              <a:spcAft>
                <a:spcPts val="0"/>
              </a:spcAft>
              <a:buClr>
                <a:srgbClr val="434343"/>
              </a:buClr>
              <a:buSzPts val="2800"/>
              <a:buAutoNum type="arabicPeriod"/>
            </a:pPr>
            <a:r>
              <a:rPr lang="nl-BE">
                <a:solidFill>
                  <a:srgbClr val="434343"/>
                </a:solidFill>
              </a:rPr>
              <a:t>Ondersteuning ontwikkelteams bij adoptie (</a:t>
            </a:r>
            <a:r>
              <a:rPr lang="nl-BE" b="1">
                <a:solidFill>
                  <a:schemeClr val="accent4"/>
                </a:solidFill>
              </a:rPr>
              <a:t>ongoing</a:t>
            </a:r>
            <a:r>
              <a:rPr lang="nl-BE">
                <a:solidFill>
                  <a:srgbClr val="434343"/>
                </a:solidFill>
              </a:rPr>
              <a:t>)</a:t>
            </a:r>
            <a:endParaRPr>
              <a:solidFill>
                <a:srgbClr val="434343"/>
              </a:solidFill>
            </a:endParaRP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51</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720301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nl-BE"/>
              <a:t>Planning en milestones (2)</a:t>
            </a:r>
            <a:endParaRPr/>
          </a:p>
        </p:txBody>
      </p:sp>
      <p:graphicFrame>
        <p:nvGraphicFramePr>
          <p:cNvPr id="168" name="Shape 168"/>
          <p:cNvGraphicFramePr/>
          <p:nvPr/>
        </p:nvGraphicFramePr>
        <p:xfrm>
          <a:off x="838200" y="1690825"/>
          <a:ext cx="10429950" cy="4255953"/>
        </p:xfrm>
        <a:graphic>
          <a:graphicData uri="http://schemas.openxmlformats.org/drawingml/2006/table">
            <a:tbl>
              <a:tblPr>
                <a:noFill/>
              </a:tblPr>
              <a:tblGrid>
                <a:gridCol w="1582700">
                  <a:extLst>
                    <a:ext uri="{9D8B030D-6E8A-4147-A177-3AD203B41FA5}">
                      <a16:colId xmlns:a16="http://schemas.microsoft.com/office/drawing/2014/main" xmlns="" val="20000"/>
                    </a:ext>
                  </a:extLst>
                </a:gridCol>
                <a:gridCol w="2120800">
                  <a:extLst>
                    <a:ext uri="{9D8B030D-6E8A-4147-A177-3AD203B41FA5}">
                      <a16:colId xmlns:a16="http://schemas.microsoft.com/office/drawing/2014/main" xmlns="" val="20001"/>
                    </a:ext>
                  </a:extLst>
                </a:gridCol>
                <a:gridCol w="2374050">
                  <a:extLst>
                    <a:ext uri="{9D8B030D-6E8A-4147-A177-3AD203B41FA5}">
                      <a16:colId xmlns:a16="http://schemas.microsoft.com/office/drawing/2014/main" xmlns="" val="20002"/>
                    </a:ext>
                  </a:extLst>
                </a:gridCol>
                <a:gridCol w="2104975">
                  <a:extLst>
                    <a:ext uri="{9D8B030D-6E8A-4147-A177-3AD203B41FA5}">
                      <a16:colId xmlns:a16="http://schemas.microsoft.com/office/drawing/2014/main" xmlns="" val="20003"/>
                    </a:ext>
                  </a:extLst>
                </a:gridCol>
                <a:gridCol w="2247425">
                  <a:extLst>
                    <a:ext uri="{9D8B030D-6E8A-4147-A177-3AD203B41FA5}">
                      <a16:colId xmlns:a16="http://schemas.microsoft.com/office/drawing/2014/main" xmlns="" val="20004"/>
                    </a:ext>
                  </a:extLst>
                </a:gridCol>
              </a:tblGrid>
              <a:tr h="471250">
                <a:tc>
                  <a:txBody>
                    <a:bodyPr/>
                    <a:lstStyle/>
                    <a:p>
                      <a:pPr marL="0" lvl="0" indent="0" rtl="0">
                        <a:spcBef>
                          <a:spcPts val="0"/>
                        </a:spcBef>
                        <a:spcAft>
                          <a:spcPts val="0"/>
                        </a:spcAft>
                        <a:buNone/>
                      </a:pP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nl-BE" b="1"/>
                        <a:t>Toestemming</a:t>
                      </a: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nl-BE" b="1"/>
                        <a:t>Notificatie</a:t>
                      </a: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nl-BE" b="1"/>
                        <a:t>Melding</a:t>
                      </a: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nl-BE" b="1"/>
                        <a:t>Transactionele Dienstverlening</a:t>
                      </a: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xmlns="" val="10000"/>
                  </a:ext>
                </a:extLst>
              </a:tr>
              <a:tr h="321300">
                <a:tc rowSpan="2">
                  <a:txBody>
                    <a:bodyPr/>
                    <a:lstStyle/>
                    <a:p>
                      <a:pPr marL="0" lvl="0" indent="0" rtl="0">
                        <a:lnSpc>
                          <a:spcPct val="115000"/>
                        </a:lnSpc>
                        <a:spcBef>
                          <a:spcPts val="0"/>
                        </a:spcBef>
                        <a:spcAft>
                          <a:spcPts val="0"/>
                        </a:spcAft>
                        <a:buNone/>
                      </a:pPr>
                      <a:r>
                        <a:rPr lang="nl-BE" b="1"/>
                        <a:t>April</a:t>
                      </a:r>
                      <a:endParaRPr b="1"/>
                    </a:p>
                    <a:p>
                      <a:pPr marL="0" lvl="0" indent="0" rtl="0">
                        <a:lnSpc>
                          <a:spcPct val="115000"/>
                        </a:lnSpc>
                        <a:spcBef>
                          <a:spcPts val="0"/>
                        </a:spcBef>
                        <a:spcAft>
                          <a:spcPts val="0"/>
                        </a:spcAft>
                        <a:buNone/>
                      </a:pP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gridSpan="4">
                  <a:txBody>
                    <a:bodyPr/>
                    <a:lstStyle/>
                    <a:p>
                      <a:pPr marL="0" lvl="0" indent="0" algn="ctr" rtl="0">
                        <a:lnSpc>
                          <a:spcPct val="115000"/>
                        </a:lnSpc>
                        <a:spcBef>
                          <a:spcPts val="0"/>
                        </a:spcBef>
                        <a:spcAft>
                          <a:spcPts val="0"/>
                        </a:spcAft>
                        <a:buNone/>
                      </a:pPr>
                      <a:r>
                        <a:rPr lang="nl-BE"/>
                        <a:t>Kick-off sessie (workshop stakeholders)</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599775">
                <a:tc vMerge="1">
                  <a:txBody>
                    <a:bodyPr/>
                    <a:lstStyle/>
                    <a:p>
                      <a:endParaRPr lang="en-US"/>
                    </a:p>
                  </a:txBody>
                  <a:tcPr/>
                </a:tc>
                <a:tc>
                  <a:txBody>
                    <a:bodyPr/>
                    <a:lstStyle/>
                    <a:p>
                      <a:pPr marL="0" lvl="0" indent="0" rtl="0">
                        <a:lnSpc>
                          <a:spcPct val="115000"/>
                        </a:lnSpc>
                        <a:spcBef>
                          <a:spcPts val="0"/>
                        </a:spcBef>
                        <a:spcAft>
                          <a:spcPts val="0"/>
                        </a:spcAft>
                        <a:buNone/>
                      </a:pPr>
                      <a:r>
                        <a:rPr lang="nl-BE"/>
                        <a:t>Werkgroepsessie 1</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nl-BE"/>
                        <a:t>Werkgroepsessie 1</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nl-BE"/>
                        <a:t>Werkgroepsessie 1</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nl-BE"/>
                        <a:t>Werkgroepsessie 1</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599775">
                <a:tc>
                  <a:txBody>
                    <a:bodyPr/>
                    <a:lstStyle/>
                    <a:p>
                      <a:pPr marL="0" lvl="0" indent="0" rtl="0">
                        <a:lnSpc>
                          <a:spcPct val="115000"/>
                        </a:lnSpc>
                        <a:spcBef>
                          <a:spcPts val="0"/>
                        </a:spcBef>
                        <a:spcAft>
                          <a:spcPts val="0"/>
                        </a:spcAft>
                        <a:buNone/>
                      </a:pPr>
                      <a:r>
                        <a:rPr lang="nl-BE" b="1"/>
                        <a:t>Mei</a:t>
                      </a: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nl-BE"/>
                        <a:t>Werkgroepsessie 2</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nl-BE"/>
                        <a:t>Werkgroepsessie 2</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nl-BE"/>
                        <a:t>Werkgroepsessie 2</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nl-BE"/>
                        <a:t>Werkgroepsessie 2</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599775">
                <a:tc>
                  <a:txBody>
                    <a:bodyPr/>
                    <a:lstStyle/>
                    <a:p>
                      <a:pPr marL="0" lvl="0" indent="0" rtl="0">
                        <a:lnSpc>
                          <a:spcPct val="115000"/>
                        </a:lnSpc>
                        <a:spcBef>
                          <a:spcPts val="0"/>
                        </a:spcBef>
                        <a:spcAft>
                          <a:spcPts val="0"/>
                        </a:spcAft>
                        <a:buNone/>
                      </a:pPr>
                      <a:r>
                        <a:rPr lang="nl-BE" b="1"/>
                        <a:t>Juni</a:t>
                      </a: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rtl="0">
                        <a:lnSpc>
                          <a:spcPct val="115000"/>
                        </a:lnSpc>
                        <a:spcBef>
                          <a:spcPts val="0"/>
                        </a:spcBef>
                        <a:spcAft>
                          <a:spcPts val="0"/>
                        </a:spcAft>
                        <a:buNone/>
                      </a:pPr>
                      <a:r>
                        <a:rPr lang="nl-BE"/>
                        <a:t>Werkgroepsessie 3</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nl-BE"/>
                        <a:t>Werkgroepsessie 3</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nl-BE"/>
                        <a:t>Werkgroepsessie 3</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nl-BE"/>
                        <a:t>Werkgroepsessie 3</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r h="321300">
                <a:tc>
                  <a:txBody>
                    <a:bodyPr/>
                    <a:lstStyle/>
                    <a:p>
                      <a:pPr marL="0" lvl="0" indent="0" rtl="0">
                        <a:lnSpc>
                          <a:spcPct val="115000"/>
                        </a:lnSpc>
                        <a:spcBef>
                          <a:spcPts val="0"/>
                        </a:spcBef>
                        <a:spcAft>
                          <a:spcPts val="0"/>
                        </a:spcAft>
                        <a:buNone/>
                      </a:pPr>
                      <a:r>
                        <a:rPr lang="nl-BE" b="1"/>
                        <a:t>Juli</a:t>
                      </a: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gridSpan="4">
                  <a:txBody>
                    <a:bodyPr/>
                    <a:lstStyle/>
                    <a:p>
                      <a:pPr marL="0" lvl="0" indent="0" algn="ctr" rtl="0">
                        <a:lnSpc>
                          <a:spcPct val="115000"/>
                        </a:lnSpc>
                        <a:spcBef>
                          <a:spcPts val="0"/>
                        </a:spcBef>
                        <a:spcAft>
                          <a:spcPts val="0"/>
                        </a:spcAft>
                        <a:buNone/>
                      </a:pPr>
                      <a:r>
                        <a:rPr lang="nl-BE"/>
                        <a:t>Publieke review</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321300">
                <a:tc>
                  <a:txBody>
                    <a:bodyPr/>
                    <a:lstStyle/>
                    <a:p>
                      <a:pPr marL="0" lvl="0" indent="0" rtl="0">
                        <a:lnSpc>
                          <a:spcPct val="115000"/>
                        </a:lnSpc>
                        <a:spcBef>
                          <a:spcPts val="0"/>
                        </a:spcBef>
                        <a:spcAft>
                          <a:spcPts val="0"/>
                        </a:spcAft>
                        <a:buNone/>
                      </a:pPr>
                      <a:r>
                        <a:rPr lang="nl-BE" b="1"/>
                        <a:t>Augustus</a:t>
                      </a: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gridSpan="4">
                  <a:txBody>
                    <a:bodyPr/>
                    <a:lstStyle/>
                    <a:p>
                      <a:pPr marL="0" lvl="0" indent="0" algn="ctr" rtl="0">
                        <a:lnSpc>
                          <a:spcPct val="115000"/>
                        </a:lnSpc>
                        <a:spcBef>
                          <a:spcPts val="0"/>
                        </a:spcBef>
                        <a:spcAft>
                          <a:spcPts val="0"/>
                        </a:spcAft>
                        <a:buNone/>
                      </a:pPr>
                      <a:r>
                        <a:rPr lang="nl-BE"/>
                        <a:t>Publieke review (tot 20/8)</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r h="321300">
                <a:tc>
                  <a:txBody>
                    <a:bodyPr/>
                    <a:lstStyle/>
                    <a:p>
                      <a:pPr marL="0" lvl="0" indent="0" rtl="0">
                        <a:lnSpc>
                          <a:spcPct val="115000"/>
                        </a:lnSpc>
                        <a:spcBef>
                          <a:spcPts val="0"/>
                        </a:spcBef>
                        <a:spcAft>
                          <a:spcPts val="0"/>
                        </a:spcAft>
                        <a:buNone/>
                      </a:pPr>
                      <a:r>
                        <a:rPr lang="nl-BE" b="1"/>
                        <a:t>September</a:t>
                      </a: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gridSpan="4">
                  <a:txBody>
                    <a:bodyPr/>
                    <a:lstStyle/>
                    <a:p>
                      <a:pPr marL="0" lvl="0" indent="0" algn="ctr" rtl="0">
                        <a:lnSpc>
                          <a:spcPct val="115000"/>
                        </a:lnSpc>
                        <a:spcBef>
                          <a:spcPts val="0"/>
                        </a:spcBef>
                        <a:spcAft>
                          <a:spcPts val="0"/>
                        </a:spcAft>
                        <a:buNone/>
                      </a:pPr>
                      <a:r>
                        <a:rPr lang="nl-BE"/>
                        <a:t>07/09 - webcast</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FC5E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321300">
                <a:tc>
                  <a:txBody>
                    <a:bodyPr/>
                    <a:lstStyle/>
                    <a:p>
                      <a:pPr marL="0" lvl="0" indent="0" rtl="0">
                        <a:lnSpc>
                          <a:spcPct val="115000"/>
                        </a:lnSpc>
                        <a:spcBef>
                          <a:spcPts val="0"/>
                        </a:spcBef>
                        <a:spcAft>
                          <a:spcPts val="0"/>
                        </a:spcAft>
                        <a:buNone/>
                      </a:pPr>
                      <a:r>
                        <a:rPr lang="nl-BE" b="1"/>
                        <a:t>Oktober</a:t>
                      </a: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gridSpan="4">
                  <a:txBody>
                    <a:bodyPr/>
                    <a:lstStyle/>
                    <a:p>
                      <a:pPr marL="0" lvl="0" indent="0" algn="ctr" rtl="0">
                        <a:lnSpc>
                          <a:spcPct val="115000"/>
                        </a:lnSpc>
                        <a:spcBef>
                          <a:spcPts val="0"/>
                        </a:spcBef>
                        <a:spcAft>
                          <a:spcPts val="0"/>
                        </a:spcAft>
                        <a:buNone/>
                      </a:pPr>
                      <a:r>
                        <a:rPr lang="nl-BE"/>
                        <a:t>04/10 - validatie door werkgroep</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E1CD"/>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321300">
                <a:tc>
                  <a:txBody>
                    <a:bodyPr/>
                    <a:lstStyle/>
                    <a:p>
                      <a:pPr marL="0" lvl="0" indent="0" rtl="0">
                        <a:lnSpc>
                          <a:spcPct val="115000"/>
                        </a:lnSpc>
                        <a:spcBef>
                          <a:spcPts val="0"/>
                        </a:spcBef>
                        <a:spcAft>
                          <a:spcPts val="0"/>
                        </a:spcAft>
                        <a:buNone/>
                      </a:pPr>
                      <a:r>
                        <a:rPr lang="nl-BE" b="1"/>
                        <a:t>November</a:t>
                      </a:r>
                      <a:endParaRPr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gridSpan="4">
                  <a:txBody>
                    <a:bodyPr/>
                    <a:lstStyle/>
                    <a:p>
                      <a:pPr marL="0" lvl="0" indent="0" algn="ctr" rtl="0">
                        <a:lnSpc>
                          <a:spcPct val="115000"/>
                        </a:lnSpc>
                        <a:spcBef>
                          <a:spcPts val="0"/>
                        </a:spcBef>
                        <a:spcAft>
                          <a:spcPts val="0"/>
                        </a:spcAft>
                        <a:buNone/>
                      </a:pPr>
                      <a:r>
                        <a:rPr lang="nl-BE"/>
                        <a:t>27/11 - validatie stuurorgaan</a:t>
                      </a:r>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8B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9"/>
                  </a:ext>
                </a:extLst>
              </a:tr>
            </a:tbl>
          </a:graphicData>
        </a:graphic>
      </p:graphicFrame>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52</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34152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838200" y="365125"/>
            <a:ext cx="10515600" cy="1325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nl-BE"/>
              <a:t>Praktische zaken</a:t>
            </a:r>
            <a:endParaRPr/>
          </a:p>
        </p:txBody>
      </p:sp>
      <p:sp>
        <p:nvSpPr>
          <p:cNvPr id="175" name="Shape 175"/>
          <p:cNvSpPr txBox="1">
            <a:spLocks noGrp="1"/>
          </p:cNvSpPr>
          <p:nvPr>
            <p:ph type="body" idx="1"/>
          </p:nvPr>
        </p:nvSpPr>
        <p:spPr>
          <a:xfrm>
            <a:off x="838200" y="1825625"/>
            <a:ext cx="10515600" cy="4351200"/>
          </a:xfrm>
          <a:prstGeom prst="rect">
            <a:avLst/>
          </a:prstGeom>
        </p:spPr>
        <p:txBody>
          <a:bodyPr spcFirstLastPara="1" wrap="square" lIns="91425" tIns="91425" rIns="91425" bIns="91425" anchor="t" anchorCtr="0">
            <a:noAutofit/>
          </a:bodyPr>
          <a:lstStyle/>
          <a:p>
            <a:pPr marL="457200" lvl="0" indent="-406400" rtl="0">
              <a:lnSpc>
                <a:spcPct val="115000"/>
              </a:lnSpc>
              <a:spcBef>
                <a:spcPts val="1000"/>
              </a:spcBef>
              <a:spcAft>
                <a:spcPts val="0"/>
              </a:spcAft>
              <a:buSzPts val="2800"/>
              <a:buChar char="•"/>
            </a:pPr>
            <a:r>
              <a:rPr lang="nl-BE"/>
              <a:t>Werkgroepsessies gaan door in het </a:t>
            </a:r>
            <a:r>
              <a:rPr lang="nl-BE">
                <a:solidFill>
                  <a:schemeClr val="accent4"/>
                </a:solidFill>
              </a:rPr>
              <a:t>Herman Teirlinckgebouw</a:t>
            </a:r>
            <a:endParaRPr>
              <a:solidFill>
                <a:schemeClr val="accent4"/>
              </a:solidFill>
            </a:endParaRPr>
          </a:p>
          <a:p>
            <a:pPr marL="457200" lvl="0" indent="-406400" rtl="0">
              <a:lnSpc>
                <a:spcPct val="115000"/>
              </a:lnSpc>
              <a:spcBef>
                <a:spcPts val="0"/>
              </a:spcBef>
              <a:spcAft>
                <a:spcPts val="0"/>
              </a:spcAft>
              <a:buSzPts val="2800"/>
              <a:buChar char="•"/>
            </a:pPr>
            <a:r>
              <a:rPr lang="nl-BE"/>
              <a:t>Issues en vragen kunnen gelogd worden via </a:t>
            </a:r>
            <a:r>
              <a:rPr lang="nl-BE">
                <a:solidFill>
                  <a:schemeClr val="accent4"/>
                </a:solidFill>
              </a:rPr>
              <a:t>GitHub</a:t>
            </a:r>
            <a:endParaRPr>
              <a:solidFill>
                <a:schemeClr val="accent4"/>
              </a:solidFill>
            </a:endParaRPr>
          </a:p>
          <a:p>
            <a:pPr marL="457200" lvl="0" indent="-406400" rtl="0">
              <a:lnSpc>
                <a:spcPct val="115000"/>
              </a:lnSpc>
              <a:spcBef>
                <a:spcPts val="0"/>
              </a:spcBef>
              <a:spcAft>
                <a:spcPts val="0"/>
              </a:spcAft>
              <a:buClr>
                <a:srgbClr val="000000"/>
              </a:buClr>
              <a:buSzPts val="2800"/>
              <a:buChar char="•"/>
            </a:pPr>
            <a:r>
              <a:rPr lang="nl-BE">
                <a:solidFill>
                  <a:srgbClr val="000000"/>
                </a:solidFill>
              </a:rPr>
              <a:t>Beslissing worden genomen op basis van “unanimiteit minus 1”</a:t>
            </a:r>
            <a:endParaRPr>
              <a:solidFill>
                <a:srgbClr val="000000"/>
              </a:solidFill>
            </a:endParaRPr>
          </a:p>
          <a:p>
            <a:pPr marL="457200" lvl="0" indent="-406400" rtl="0">
              <a:lnSpc>
                <a:spcPct val="115000"/>
              </a:lnSpc>
              <a:spcBef>
                <a:spcPts val="0"/>
              </a:spcBef>
              <a:spcAft>
                <a:spcPts val="0"/>
              </a:spcAft>
              <a:buSzPts val="2800"/>
              <a:buChar char="•"/>
            </a:pPr>
            <a:r>
              <a:rPr lang="nl-BE"/>
              <a:t>Documentatie zal beschikbaar gemaakt worden via </a:t>
            </a:r>
            <a:r>
              <a:rPr lang="nl-BE">
                <a:solidFill>
                  <a:schemeClr val="accent4"/>
                </a:solidFill>
              </a:rPr>
              <a:t>(test.)data.vlaanderen.be</a:t>
            </a:r>
            <a:endParaRPr>
              <a:solidFill>
                <a:schemeClr val="accent4"/>
              </a:solidFill>
            </a:endParaRPr>
          </a:p>
          <a:p>
            <a:pPr marL="457200" lvl="0" indent="-406400" rtl="0">
              <a:lnSpc>
                <a:spcPct val="115000"/>
              </a:lnSpc>
              <a:spcBef>
                <a:spcPts val="0"/>
              </a:spcBef>
              <a:spcAft>
                <a:spcPts val="0"/>
              </a:spcAft>
              <a:buSzPts val="2800"/>
              <a:buChar char="•"/>
            </a:pPr>
            <a:r>
              <a:rPr lang="nl-BE"/>
              <a:t>Al het werk wordt gepubliceerd onder de “</a:t>
            </a:r>
            <a:r>
              <a:rPr lang="nl-BE" u="sng">
                <a:solidFill>
                  <a:schemeClr val="accent4"/>
                </a:solidFill>
                <a:hlinkClick r:id="rId3"/>
              </a:rPr>
              <a:t>modellicentie gratis hergebruik v1.0</a:t>
            </a:r>
            <a:r>
              <a:rPr lang="nl-BE"/>
              <a:t>”</a:t>
            </a:r>
            <a:endParaRPr/>
          </a:p>
          <a:p>
            <a:pPr marL="457200" lvl="0" indent="-406400">
              <a:lnSpc>
                <a:spcPct val="115000"/>
              </a:lnSpc>
              <a:spcBef>
                <a:spcPts val="0"/>
              </a:spcBef>
              <a:spcAft>
                <a:spcPts val="0"/>
              </a:spcAft>
              <a:buSzPts val="2800"/>
              <a:buChar char="•"/>
            </a:pPr>
            <a:r>
              <a:rPr lang="nl-BE"/>
              <a:t>Product owners (captains) per domein staan in voor het </a:t>
            </a:r>
            <a:r>
              <a:rPr lang="nl-BE">
                <a:solidFill>
                  <a:schemeClr val="accent4"/>
                </a:solidFill>
              </a:rPr>
              <a:t>veranderingsbeheer </a:t>
            </a:r>
            <a:r>
              <a:rPr lang="nl-BE"/>
              <a:t>van de datastandaarden. </a:t>
            </a:r>
            <a:endParaRPr/>
          </a:p>
        </p:txBody>
      </p:sp>
      <p:sp>
        <p:nvSpPr>
          <p:cNvPr id="3" name="Slide Number Placeholder 2"/>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53</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207062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5" name="Shape 354">
            <a:extLst>
              <a:ext uri="{FF2B5EF4-FFF2-40B4-BE49-F238E27FC236}">
                <a16:creationId xmlns:a16="http://schemas.microsoft.com/office/drawing/2014/main" xmlns="" id="{2155B5C1-D18C-492C-935C-23501BACDDA3}"/>
              </a:ext>
            </a:extLst>
          </p:cNvPr>
          <p:cNvSpPr txBox="1">
            <a:spLocks noGrp="1"/>
          </p:cNvSpPr>
          <p:nvPr>
            <p:ph type="title"/>
          </p:nvPr>
        </p:nvSpPr>
        <p:spPr>
          <a:xfrm>
            <a:off x="915979" y="3302785"/>
            <a:ext cx="5453665" cy="1859225"/>
          </a:xfrm>
          <a:prstGeom prst="rect">
            <a:avLst/>
          </a:prstGeom>
          <a:noFill/>
          <a:ln>
            <a:noFill/>
          </a:ln>
        </p:spPr>
        <p:txBody>
          <a:bodyPr wrap="square" lIns="45700" tIns="45700" rIns="45700" bIns="45700" anchor="b" anchorCtr="0">
            <a:noAutofit/>
          </a:bodyPr>
          <a:lstStyle/>
          <a:p>
            <a:pPr lvl="0">
              <a:buSzPct val="25000"/>
            </a:pPr>
            <a:r>
              <a:rPr lang="nl-BE" sz="3000">
                <a:solidFill>
                  <a:srgbClr val="262626"/>
                </a:solidFill>
              </a:rPr>
              <a:t>Q&amp;A</a:t>
            </a:r>
            <a:r>
              <a:rPr lang="nl-BE" sz="3000" b="1" i="0" u="none" strike="noStrike" cap="none" dirty="0">
                <a:solidFill>
                  <a:srgbClr val="262626"/>
                </a:solidFill>
                <a:latin typeface="Arial"/>
                <a:ea typeface="Arial"/>
                <a:cs typeface="Arial"/>
                <a:sym typeface="Arial"/>
              </a:rPr>
              <a:t/>
            </a:r>
            <a:br>
              <a:rPr lang="nl-BE" sz="3000" b="1" i="0" u="none" strike="noStrike" cap="none" dirty="0">
                <a:solidFill>
                  <a:srgbClr val="262626"/>
                </a:solidFill>
                <a:latin typeface="Arial"/>
                <a:ea typeface="Arial"/>
                <a:cs typeface="Arial"/>
                <a:sym typeface="Arial"/>
              </a:rPr>
            </a:br>
            <a:r>
              <a:rPr lang="nl-BE" sz="2000" dirty="0">
                <a:solidFill>
                  <a:srgbClr val="262626"/>
                </a:solidFill>
              </a:rPr>
              <a:t/>
            </a:r>
            <a:br>
              <a:rPr lang="nl-BE" sz="2000" dirty="0">
                <a:solidFill>
                  <a:srgbClr val="262626"/>
                </a:solidFill>
              </a:rPr>
            </a:br>
            <a:endParaRPr lang="en-US" sz="2000" b="1" i="0" u="none" strike="noStrike" cap="none" dirty="0">
              <a:solidFill>
                <a:srgbClr val="262626"/>
              </a:solidFill>
              <a:latin typeface="Arial"/>
              <a:ea typeface="Arial"/>
              <a:cs typeface="Arial"/>
              <a:sym typeface="Arial"/>
            </a:endParaRPr>
          </a:p>
        </p:txBody>
      </p:sp>
      <p:sp>
        <p:nvSpPr>
          <p:cNvPr id="3" name="Subtitle 6">
            <a:extLst>
              <a:ext uri="{FF2B5EF4-FFF2-40B4-BE49-F238E27FC236}">
                <a16:creationId xmlns:a16="http://schemas.microsoft.com/office/drawing/2014/main" xmlns="" id="{4CA13395-5AFF-45A6-8535-1C765F4B8C29}"/>
              </a:ext>
            </a:extLst>
          </p:cNvPr>
          <p:cNvSpPr>
            <a:spLocks noGrp="1"/>
          </p:cNvSpPr>
          <p:nvPr>
            <p:ph type="subTitle" idx="1"/>
          </p:nvPr>
        </p:nvSpPr>
        <p:spPr>
          <a:xfrm>
            <a:off x="915979" y="4898093"/>
            <a:ext cx="5094419" cy="527833"/>
          </a:xfrm>
        </p:spPr>
        <p:txBody>
          <a:bodyPr/>
          <a:lstStyle/>
          <a:p>
            <a:endParaRPr lang="nl-BE" dirty="0">
              <a:solidFill>
                <a:schemeClr val="tx1"/>
              </a:solidFill>
            </a:endParaRPr>
          </a:p>
        </p:txBody>
      </p:sp>
    </p:spTree>
    <p:extLst>
      <p:ext uri="{BB962C8B-B14F-4D97-AF65-F5344CB8AC3E}">
        <p14:creationId xmlns:p14="http://schemas.microsoft.com/office/powerpoint/2010/main" val="4033451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5723927" y="0"/>
            <a:ext cx="6468073" cy="6858002"/>
            <a:chOff x="4617195" y="0"/>
            <a:chExt cx="6468073" cy="6858002"/>
          </a:xfrm>
        </p:grpSpPr>
        <p:pic>
          <p:nvPicPr>
            <p:cNvPr id="28" name="Afbeelding 6">
              <a:extLst>
                <a:ext uri="{FF2B5EF4-FFF2-40B4-BE49-F238E27FC236}">
                  <a16:creationId xmlns:a16="http://schemas.microsoft.com/office/drawing/2014/main" xmlns="" id="{BA4603EB-3D92-46C8-95D7-FF052F8FC2D5}"/>
                </a:ext>
              </a:extLst>
            </p:cNvPr>
            <p:cNvPicPr>
              <a:picLocks noChangeAspect="1"/>
            </p:cNvPicPr>
            <p:nvPr/>
          </p:nvPicPr>
          <p:blipFill rotWithShape="1">
            <a:blip r:embed="rId2">
              <a:extLst>
                <a:ext uri="{28A0092B-C50C-407E-A947-70E740481C1C}">
                  <a14:useLocalDpi xmlns:a14="http://schemas.microsoft.com/office/drawing/2010/main" val="0"/>
                </a:ext>
              </a:extLst>
            </a:blip>
            <a:srcRect r="60776"/>
            <a:stretch/>
          </p:blipFill>
          <p:spPr>
            <a:xfrm>
              <a:off x="6637043" y="0"/>
              <a:ext cx="4448225" cy="6858000"/>
            </a:xfrm>
            <a:prstGeom prst="rect">
              <a:avLst/>
            </a:prstGeom>
          </p:spPr>
        </p:pic>
        <p:sp>
          <p:nvSpPr>
            <p:cNvPr id="29" name="Shape 108">
              <a:extLst>
                <a:ext uri="{FF2B5EF4-FFF2-40B4-BE49-F238E27FC236}">
                  <a16:creationId xmlns:a16="http://schemas.microsoft.com/office/drawing/2014/main" xmlns="" id="{2DCBC73A-7649-425E-A5C9-69DB85BD2250}"/>
                </a:ext>
              </a:extLst>
            </p:cNvPr>
            <p:cNvSpPr/>
            <p:nvPr/>
          </p:nvSpPr>
          <p:spPr>
            <a:xfrm>
              <a:off x="4617195" y="1"/>
              <a:ext cx="340249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chemeClr val="bg1"/>
            </a:solidFill>
            <a:ln w="12700">
              <a:miter lim="400000"/>
            </a:ln>
          </p:spPr>
          <p:txBody>
            <a:bodyPr lIns="0" tIns="0" rIns="0" bIns="0" anchor="ctr"/>
            <a:lstStyle/>
            <a:p>
              <a:pPr lvl="0" algn="ctr">
                <a:defRPr>
                  <a:solidFill>
                    <a:srgbClr val="FFFFFF"/>
                  </a:solidFill>
                </a:defRPr>
              </a:pPr>
              <a:endParaRPr sz="1800"/>
            </a:p>
          </p:txBody>
        </p:sp>
      </p:grpSp>
      <p:sp>
        <p:nvSpPr>
          <p:cNvPr id="23" name="TextBox 22">
            <a:extLst>
              <a:ext uri="{FF2B5EF4-FFF2-40B4-BE49-F238E27FC236}">
                <a16:creationId xmlns:a16="http://schemas.microsoft.com/office/drawing/2014/main" xmlns="" id="{6D6700D8-842A-4D64-B4FD-4DA8B6508B89}"/>
              </a:ext>
            </a:extLst>
          </p:cNvPr>
          <p:cNvSpPr txBox="1"/>
          <p:nvPr/>
        </p:nvSpPr>
        <p:spPr>
          <a:xfrm>
            <a:off x="1917036" y="2124841"/>
            <a:ext cx="4767303"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http://data.vlaanderen.be/id/adres/3706808 </a:t>
            </a:r>
          </a:p>
        </p:txBody>
      </p:sp>
      <p:sp>
        <p:nvSpPr>
          <p:cNvPr id="38" name="Rounded Rectangular Callout 6">
            <a:extLst>
              <a:ext uri="{FF2B5EF4-FFF2-40B4-BE49-F238E27FC236}">
                <a16:creationId xmlns:a16="http://schemas.microsoft.com/office/drawing/2014/main" xmlns="" id="{60A43BB6-1734-4D7B-BF04-3F1A44C43363}"/>
              </a:ext>
            </a:extLst>
          </p:cNvPr>
          <p:cNvSpPr/>
          <p:nvPr/>
        </p:nvSpPr>
        <p:spPr>
          <a:xfrm flipH="1">
            <a:off x="1614175" y="837851"/>
            <a:ext cx="5451404" cy="482005"/>
          </a:xfrm>
          <a:prstGeom prst="wedgeRoundRectCallout">
            <a:avLst>
              <a:gd name="adj1" fmla="val -30534"/>
              <a:gd name="adj2" fmla="val 14053"/>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Persistent </a:t>
            </a:r>
            <a:r>
              <a:rPr lang="nl-BE" sz="1800" dirty="0" err="1">
                <a:solidFill>
                  <a:schemeClr val="tx1"/>
                </a:solidFill>
              </a:rPr>
              <a:t>Identifiers</a:t>
            </a:r>
            <a:r>
              <a:rPr lang="nl-BE" sz="1800" dirty="0">
                <a:solidFill>
                  <a:schemeClr val="tx1"/>
                </a:solidFill>
              </a:rPr>
              <a:t>: </a:t>
            </a:r>
            <a:r>
              <a:rPr lang="nl-BE" sz="1800" dirty="0" err="1">
                <a:solidFill>
                  <a:schemeClr val="tx1"/>
                </a:solidFill>
              </a:rPr>
              <a:t>URIs</a:t>
            </a:r>
            <a:endParaRPr lang="nl-BE" sz="1800" dirty="0">
              <a:solidFill>
                <a:schemeClr val="tx1"/>
              </a:solidFill>
            </a:endParaRPr>
          </a:p>
        </p:txBody>
      </p:sp>
      <p:sp>
        <p:nvSpPr>
          <p:cNvPr id="39" name="Rounded Rectangular Callout 7">
            <a:extLst>
              <a:ext uri="{FF2B5EF4-FFF2-40B4-BE49-F238E27FC236}">
                <a16:creationId xmlns:a16="http://schemas.microsoft.com/office/drawing/2014/main" xmlns="" id="{3451C59B-D46A-4960-AB04-C1DFDF80F8E3}"/>
              </a:ext>
            </a:extLst>
          </p:cNvPr>
          <p:cNvSpPr/>
          <p:nvPr/>
        </p:nvSpPr>
        <p:spPr>
          <a:xfrm flipH="1">
            <a:off x="1614174" y="1456395"/>
            <a:ext cx="5451404" cy="482004"/>
          </a:xfrm>
          <a:prstGeom prst="wedgeRoundRectCallout">
            <a:avLst>
              <a:gd name="adj1" fmla="val -48750"/>
              <a:gd name="adj2" fmla="val 40357"/>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Dereferenceable</a:t>
            </a:r>
            <a:r>
              <a:rPr lang="nl-BE" sz="1800" dirty="0">
                <a:solidFill>
                  <a:schemeClr val="tx1"/>
                </a:solidFill>
              </a:rPr>
              <a:t> HTTP </a:t>
            </a:r>
            <a:r>
              <a:rPr lang="nl-BE" sz="1800" dirty="0" err="1">
                <a:solidFill>
                  <a:schemeClr val="tx1"/>
                </a:solidFill>
              </a:rPr>
              <a:t>URIs</a:t>
            </a:r>
            <a:endParaRPr lang="nl-BE" sz="1800" dirty="0">
              <a:solidFill>
                <a:schemeClr val="tx1"/>
              </a:solidFill>
            </a:endParaRPr>
          </a:p>
        </p:txBody>
      </p:sp>
      <p:sp>
        <p:nvSpPr>
          <p:cNvPr id="40" name="Rounded Rectangular Callout 14">
            <a:extLst>
              <a:ext uri="{FF2B5EF4-FFF2-40B4-BE49-F238E27FC236}">
                <a16:creationId xmlns:a16="http://schemas.microsoft.com/office/drawing/2014/main" xmlns="" id="{4828A2A3-5036-4482-80D3-4B55C2146CB4}"/>
              </a:ext>
            </a:extLst>
          </p:cNvPr>
          <p:cNvSpPr/>
          <p:nvPr/>
        </p:nvSpPr>
        <p:spPr>
          <a:xfrm flipH="1">
            <a:off x="1614174" y="5670515"/>
            <a:ext cx="5451404" cy="482004"/>
          </a:xfrm>
          <a:prstGeom prst="wedgeRoundRectCallout">
            <a:avLst>
              <a:gd name="adj1" fmla="val -43541"/>
              <a:gd name="adj2" fmla="val 5610"/>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Standardised</a:t>
            </a:r>
            <a:r>
              <a:rPr lang="nl-BE" sz="1800" dirty="0">
                <a:solidFill>
                  <a:schemeClr val="tx1"/>
                </a:solidFill>
              </a:rPr>
              <a:t> Information (RDF)</a:t>
            </a:r>
          </a:p>
        </p:txBody>
      </p:sp>
      <p:sp>
        <p:nvSpPr>
          <p:cNvPr id="41" name="Rounded Rectangular Callout 14">
            <a:extLst>
              <a:ext uri="{FF2B5EF4-FFF2-40B4-BE49-F238E27FC236}">
                <a16:creationId xmlns:a16="http://schemas.microsoft.com/office/drawing/2014/main" xmlns="" id="{30ED19DC-68A2-4187-9B4F-DB577ECE4CF5}"/>
              </a:ext>
            </a:extLst>
          </p:cNvPr>
          <p:cNvSpPr/>
          <p:nvPr/>
        </p:nvSpPr>
        <p:spPr>
          <a:xfrm flipH="1">
            <a:off x="1614175" y="6268149"/>
            <a:ext cx="5451404" cy="482004"/>
          </a:xfrm>
          <a:prstGeom prst="wedgeRoundRectCallout">
            <a:avLst>
              <a:gd name="adj1" fmla="val -43654"/>
              <a:gd name="adj2" fmla="val 23054"/>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Links </a:t>
            </a:r>
            <a:r>
              <a:rPr lang="nl-BE" sz="1800" dirty="0" err="1">
                <a:solidFill>
                  <a:schemeClr val="tx1"/>
                </a:solidFill>
              </a:rPr>
              <a:t>to</a:t>
            </a:r>
            <a:r>
              <a:rPr lang="nl-BE" sz="1800" dirty="0">
                <a:solidFill>
                  <a:schemeClr val="tx1"/>
                </a:solidFill>
              </a:rPr>
              <a:t> </a:t>
            </a:r>
            <a:r>
              <a:rPr lang="nl-BE" sz="1800" dirty="0" err="1">
                <a:solidFill>
                  <a:schemeClr val="tx1"/>
                </a:solidFill>
              </a:rPr>
              <a:t>other</a:t>
            </a:r>
            <a:r>
              <a:rPr lang="nl-BE" sz="1800" dirty="0">
                <a:solidFill>
                  <a:schemeClr val="tx1"/>
                </a:solidFill>
              </a:rPr>
              <a:t> information </a:t>
            </a:r>
          </a:p>
        </p:txBody>
      </p:sp>
      <p:cxnSp>
        <p:nvCxnSpPr>
          <p:cNvPr id="52" name="Straight Connector 51">
            <a:extLst>
              <a:ext uri="{FF2B5EF4-FFF2-40B4-BE49-F238E27FC236}">
                <a16:creationId xmlns:a16="http://schemas.microsoft.com/office/drawing/2014/main" xmlns="" id="{49AADF8B-CE1D-4412-B6C6-C7D663E06C22}"/>
              </a:ext>
            </a:extLst>
          </p:cNvPr>
          <p:cNvCxnSpPr>
            <a:cxnSpLocks/>
            <a:stCxn id="23" idx="3"/>
          </p:cNvCxnSpPr>
          <p:nvPr/>
        </p:nvCxnSpPr>
        <p:spPr>
          <a:xfrm>
            <a:off x="6684339" y="2278730"/>
            <a:ext cx="2083917" cy="1738401"/>
          </a:xfrm>
          <a:prstGeom prst="line">
            <a:avLst/>
          </a:prstGeom>
          <a:ln w="76200">
            <a:solidFill>
              <a:srgbClr val="FFFF00"/>
            </a:solidFill>
          </a:ln>
        </p:spPr>
        <p:style>
          <a:lnRef idx="1">
            <a:schemeClr val="accent1"/>
          </a:lnRef>
          <a:fillRef idx="0">
            <a:schemeClr val="accent1"/>
          </a:fillRef>
          <a:effectRef idx="1">
            <a:schemeClr val="accent1"/>
          </a:effectRef>
          <a:fontRef idx="minor">
            <a:schemeClr val="tx1"/>
          </a:fontRef>
        </p:style>
      </p:cxnSp>
      <p:pic>
        <p:nvPicPr>
          <p:cNvPr id="16" name="Picture 15" descr="HttpRequester">
            <a:extLst>
              <a:ext uri="{FF2B5EF4-FFF2-40B4-BE49-F238E27FC236}">
                <a16:creationId xmlns:a16="http://schemas.microsoft.com/office/drawing/2014/main" xmlns="" id="{A3DFD348-E9C7-4D5B-B18C-69EA8DC1C829}"/>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3886728" y="2986979"/>
            <a:ext cx="2839626" cy="1907498"/>
          </a:xfrm>
          <a:prstGeom prst="rect">
            <a:avLst/>
          </a:prstGeom>
          <a:solidFill>
            <a:schemeClr val="lt1"/>
          </a:solidFill>
          <a:ln w="38100" cap="sq" cmpd="sng">
            <a:solidFill>
              <a:srgbClr val="D8D8D8"/>
            </a:solidFill>
            <a:prstDash val="solid"/>
            <a:miter lim="8000"/>
            <a:headEnd type="none" w="med" len="med"/>
            <a:tailEnd type="none" w="med" len="med"/>
          </a:ln>
        </p:spPr>
      </p:pic>
      <p:pic>
        <p:nvPicPr>
          <p:cNvPr id="4" name="Picture 3">
            <a:extLst>
              <a:ext uri="{FF2B5EF4-FFF2-40B4-BE49-F238E27FC236}">
                <a16:creationId xmlns:a16="http://schemas.microsoft.com/office/drawing/2014/main" xmlns="" id="{F724FB1F-FAEF-48E8-9686-06BCBE283EED}"/>
              </a:ext>
            </a:extLst>
          </p:cNvPr>
          <p:cNvPicPr>
            <a:picLocks noChangeAspect="1"/>
          </p:cNvPicPr>
          <p:nvPr/>
        </p:nvPicPr>
        <p:blipFill>
          <a:blip r:embed="rId4">
            <a:alphaModFix/>
          </a:blip>
          <a:stretch>
            <a:fillRect/>
          </a:stretch>
        </p:blipFill>
        <p:spPr>
          <a:xfrm>
            <a:off x="1841254" y="3147929"/>
            <a:ext cx="2548863" cy="2091108"/>
          </a:xfrm>
          <a:prstGeom prst="rect">
            <a:avLst/>
          </a:prstGeom>
          <a:solidFill>
            <a:schemeClr val="lt1"/>
          </a:solidFill>
          <a:ln w="38100" cap="sq" cmpd="sng">
            <a:solidFill>
              <a:srgbClr val="D8D8D8"/>
            </a:solidFill>
            <a:prstDash val="solid"/>
            <a:miter lim="8000"/>
            <a:headEnd type="none" w="med" len="med"/>
            <a:tailEnd type="none" w="med" len="med"/>
          </a:ln>
        </p:spPr>
      </p:pic>
      <p:sp>
        <p:nvSpPr>
          <p:cNvPr id="18" name="TextBox 17">
            <a:extLst>
              <a:ext uri="{FF2B5EF4-FFF2-40B4-BE49-F238E27FC236}">
                <a16:creationId xmlns:a16="http://schemas.microsoft.com/office/drawing/2014/main" xmlns="" id="{E53F7F2B-B07B-49E9-BC4B-58B88D2C11DF}"/>
              </a:ext>
            </a:extLst>
          </p:cNvPr>
          <p:cNvSpPr txBox="1"/>
          <p:nvPr/>
        </p:nvSpPr>
        <p:spPr>
          <a:xfrm>
            <a:off x="4898106" y="4909945"/>
            <a:ext cx="1343638" cy="284052"/>
          </a:xfrm>
          <a:prstGeom prst="rect">
            <a:avLst/>
          </a:prstGeom>
          <a:noFill/>
        </p:spPr>
        <p:txBody>
          <a:bodyPr wrap="none" rtlCol="0">
            <a:spAutoFit/>
          </a:bodyPr>
          <a:lstStyle/>
          <a:p>
            <a:r>
              <a:rPr lang="nl-BE" sz="1246" dirty="0"/>
              <a:t>Machine </a:t>
            </a:r>
            <a:r>
              <a:rPr lang="nl-BE" sz="1246" dirty="0" err="1"/>
              <a:t>friendly</a:t>
            </a:r>
            <a:endParaRPr lang="nl-BE" sz="1246" dirty="0"/>
          </a:p>
        </p:txBody>
      </p:sp>
      <p:sp>
        <p:nvSpPr>
          <p:cNvPr id="22" name="TextBox 21">
            <a:extLst>
              <a:ext uri="{FF2B5EF4-FFF2-40B4-BE49-F238E27FC236}">
                <a16:creationId xmlns:a16="http://schemas.microsoft.com/office/drawing/2014/main" xmlns="" id="{C55A1D48-EC42-4670-A568-9B949D3FDA8F}"/>
              </a:ext>
            </a:extLst>
          </p:cNvPr>
          <p:cNvSpPr txBox="1"/>
          <p:nvPr/>
        </p:nvSpPr>
        <p:spPr>
          <a:xfrm>
            <a:off x="2442501" y="5258893"/>
            <a:ext cx="1422184" cy="284052"/>
          </a:xfrm>
          <a:prstGeom prst="rect">
            <a:avLst/>
          </a:prstGeom>
          <a:noFill/>
        </p:spPr>
        <p:txBody>
          <a:bodyPr wrap="none" rtlCol="0">
            <a:spAutoFit/>
          </a:bodyPr>
          <a:lstStyle/>
          <a:p>
            <a:r>
              <a:rPr lang="nl-BE" sz="1246" dirty="0"/>
              <a:t>Human </a:t>
            </a:r>
            <a:r>
              <a:rPr lang="nl-BE" sz="1246" dirty="0" err="1"/>
              <a:t>Readable</a:t>
            </a:r>
            <a:endParaRPr lang="nl-BE" sz="1246" dirty="0"/>
          </a:p>
        </p:txBody>
      </p:sp>
      <p:sp>
        <p:nvSpPr>
          <p:cNvPr id="24" name="Down Arrow 8">
            <a:extLst>
              <a:ext uri="{FF2B5EF4-FFF2-40B4-BE49-F238E27FC236}">
                <a16:creationId xmlns:a16="http://schemas.microsoft.com/office/drawing/2014/main" xmlns="" id="{4D7DBEDE-2E67-46E3-9824-4DF46655289E}"/>
              </a:ext>
            </a:extLst>
          </p:cNvPr>
          <p:cNvSpPr/>
          <p:nvPr/>
        </p:nvSpPr>
        <p:spPr>
          <a:xfrm rot="2188317">
            <a:off x="3123585" y="2438350"/>
            <a:ext cx="316523" cy="721378"/>
          </a:xfrm>
          <a:prstGeom prst="down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Down Arrow 9">
            <a:extLst>
              <a:ext uri="{FF2B5EF4-FFF2-40B4-BE49-F238E27FC236}">
                <a16:creationId xmlns:a16="http://schemas.microsoft.com/office/drawing/2014/main" xmlns="" id="{0E8AE921-190B-4D83-AD20-760D230ACFEA}"/>
              </a:ext>
            </a:extLst>
          </p:cNvPr>
          <p:cNvSpPr/>
          <p:nvPr/>
        </p:nvSpPr>
        <p:spPr>
          <a:xfrm rot="20008821">
            <a:off x="5128701" y="2447630"/>
            <a:ext cx="316523" cy="721379"/>
          </a:xfrm>
          <a:prstGeom prst="down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TextBox 25">
            <a:extLst>
              <a:ext uri="{FF2B5EF4-FFF2-40B4-BE49-F238E27FC236}">
                <a16:creationId xmlns:a16="http://schemas.microsoft.com/office/drawing/2014/main" xmlns="" id="{D6666AFA-9E0A-4F50-A920-8456968C3DA0}"/>
              </a:ext>
            </a:extLst>
          </p:cNvPr>
          <p:cNvSpPr txBox="1"/>
          <p:nvPr/>
        </p:nvSpPr>
        <p:spPr>
          <a:xfrm>
            <a:off x="7773776" y="3763307"/>
            <a:ext cx="3205655" cy="461665"/>
          </a:xfrm>
          <a:prstGeom prst="rect">
            <a:avLst/>
          </a:prstGeom>
          <a:solidFill>
            <a:srgbClr val="99CCFF"/>
          </a:solidFill>
          <a:ln>
            <a:noFill/>
          </a:ln>
        </p:spPr>
        <p:txBody>
          <a:bodyPr wrap="square" rtlCol="0">
            <a:spAutoFit/>
          </a:bodyPr>
          <a:lstStyle/>
          <a:p>
            <a:r>
              <a:rPr lang="nl-BE" sz="1200" dirty="0">
                <a:latin typeface="Lucida Console" panose="020B0609040504020204" pitchFamily="49" charset="0"/>
              </a:rPr>
              <a:t>Koningin Maria Hendrikaplein 70, </a:t>
            </a:r>
          </a:p>
          <a:p>
            <a:r>
              <a:rPr lang="nl-BE" sz="1200" dirty="0">
                <a:latin typeface="Lucida Console" panose="020B0609040504020204" pitchFamily="49" charset="0"/>
              </a:rPr>
              <a:t>9000 Gent</a:t>
            </a:r>
          </a:p>
        </p:txBody>
      </p:sp>
      <p:sp>
        <p:nvSpPr>
          <p:cNvPr id="31" name="Title 2">
            <a:extLst>
              <a:ext uri="{FF2B5EF4-FFF2-40B4-BE49-F238E27FC236}">
                <a16:creationId xmlns:a16="http://schemas.microsoft.com/office/drawing/2014/main" xmlns="" id="{69C97327-A555-4561-9690-75D7782A7F7E}"/>
              </a:ext>
            </a:extLst>
          </p:cNvPr>
          <p:cNvSpPr txBox="1">
            <a:spLocks/>
          </p:cNvSpPr>
          <p:nvPr/>
        </p:nvSpPr>
        <p:spPr>
          <a:xfrm>
            <a:off x="838200" y="212476"/>
            <a:ext cx="10515600" cy="6296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nl-BE" sz="4000" dirty="0">
                <a:latin typeface="Calibri" panose="020F0502020204030204" pitchFamily="34" charset="0"/>
              </a:rPr>
              <a:t>The Web as a blueprint </a:t>
            </a:r>
          </a:p>
        </p:txBody>
      </p:sp>
      <p:sp>
        <p:nvSpPr>
          <p:cNvPr id="5" name="Slide Number Placeholder 4"/>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6</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04290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5723927" y="0"/>
            <a:ext cx="6468073" cy="6858002"/>
            <a:chOff x="4617195" y="0"/>
            <a:chExt cx="6468073" cy="6858002"/>
          </a:xfrm>
        </p:grpSpPr>
        <p:pic>
          <p:nvPicPr>
            <p:cNvPr id="33" name="Afbeelding 6">
              <a:extLst>
                <a:ext uri="{FF2B5EF4-FFF2-40B4-BE49-F238E27FC236}">
                  <a16:creationId xmlns:a16="http://schemas.microsoft.com/office/drawing/2014/main" xmlns="" id="{BA4603EB-3D92-46C8-95D7-FF052F8FC2D5}"/>
                </a:ext>
              </a:extLst>
            </p:cNvPr>
            <p:cNvPicPr>
              <a:picLocks noChangeAspect="1"/>
            </p:cNvPicPr>
            <p:nvPr/>
          </p:nvPicPr>
          <p:blipFill rotWithShape="1">
            <a:blip r:embed="rId2">
              <a:extLst>
                <a:ext uri="{28A0092B-C50C-407E-A947-70E740481C1C}">
                  <a14:useLocalDpi xmlns:a14="http://schemas.microsoft.com/office/drawing/2010/main" val="0"/>
                </a:ext>
              </a:extLst>
            </a:blip>
            <a:srcRect r="60776"/>
            <a:stretch/>
          </p:blipFill>
          <p:spPr>
            <a:xfrm>
              <a:off x="6637043" y="0"/>
              <a:ext cx="4448225" cy="6858000"/>
            </a:xfrm>
            <a:prstGeom prst="rect">
              <a:avLst/>
            </a:prstGeom>
          </p:spPr>
        </p:pic>
        <p:sp>
          <p:nvSpPr>
            <p:cNvPr id="34" name="Shape 108">
              <a:extLst>
                <a:ext uri="{FF2B5EF4-FFF2-40B4-BE49-F238E27FC236}">
                  <a16:creationId xmlns:a16="http://schemas.microsoft.com/office/drawing/2014/main" xmlns="" id="{2DCBC73A-7649-425E-A5C9-69DB85BD2250}"/>
                </a:ext>
              </a:extLst>
            </p:cNvPr>
            <p:cNvSpPr/>
            <p:nvPr/>
          </p:nvSpPr>
          <p:spPr>
            <a:xfrm>
              <a:off x="4617195" y="1"/>
              <a:ext cx="340249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chemeClr val="bg1"/>
            </a:solidFill>
            <a:ln w="12700">
              <a:miter lim="400000"/>
            </a:ln>
          </p:spPr>
          <p:txBody>
            <a:bodyPr lIns="0" tIns="0" rIns="0" bIns="0" anchor="ctr"/>
            <a:lstStyle/>
            <a:p>
              <a:pPr lvl="0" algn="ctr">
                <a:defRPr>
                  <a:solidFill>
                    <a:srgbClr val="FFFFFF"/>
                  </a:solidFill>
                </a:defRPr>
              </a:pPr>
              <a:endParaRPr sz="1800"/>
            </a:p>
          </p:txBody>
        </p:sp>
      </p:grpSp>
      <p:sp>
        <p:nvSpPr>
          <p:cNvPr id="38" name="Rounded Rectangular Callout 6">
            <a:extLst>
              <a:ext uri="{FF2B5EF4-FFF2-40B4-BE49-F238E27FC236}">
                <a16:creationId xmlns:a16="http://schemas.microsoft.com/office/drawing/2014/main" xmlns="" id="{60A43BB6-1734-4D7B-BF04-3F1A44C43363}"/>
              </a:ext>
            </a:extLst>
          </p:cNvPr>
          <p:cNvSpPr/>
          <p:nvPr/>
        </p:nvSpPr>
        <p:spPr>
          <a:xfrm flipH="1">
            <a:off x="1614175" y="837851"/>
            <a:ext cx="5451404" cy="482005"/>
          </a:xfrm>
          <a:prstGeom prst="wedgeRoundRectCallout">
            <a:avLst>
              <a:gd name="adj1" fmla="val -30534"/>
              <a:gd name="adj2" fmla="val 14053"/>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Persistent </a:t>
            </a:r>
            <a:r>
              <a:rPr lang="nl-BE" sz="1800" dirty="0" err="1">
                <a:solidFill>
                  <a:schemeClr val="tx1"/>
                </a:solidFill>
              </a:rPr>
              <a:t>Identifiers</a:t>
            </a:r>
            <a:r>
              <a:rPr lang="nl-BE" sz="1800" dirty="0">
                <a:solidFill>
                  <a:schemeClr val="tx1"/>
                </a:solidFill>
              </a:rPr>
              <a:t>: </a:t>
            </a:r>
            <a:r>
              <a:rPr lang="nl-BE" sz="1800" dirty="0" err="1">
                <a:solidFill>
                  <a:schemeClr val="tx1"/>
                </a:solidFill>
              </a:rPr>
              <a:t>URIs</a:t>
            </a:r>
            <a:endParaRPr lang="nl-BE" sz="1800" dirty="0">
              <a:solidFill>
                <a:schemeClr val="tx1"/>
              </a:solidFill>
            </a:endParaRPr>
          </a:p>
        </p:txBody>
      </p:sp>
      <p:sp>
        <p:nvSpPr>
          <p:cNvPr id="39" name="Rounded Rectangular Callout 7">
            <a:extLst>
              <a:ext uri="{FF2B5EF4-FFF2-40B4-BE49-F238E27FC236}">
                <a16:creationId xmlns:a16="http://schemas.microsoft.com/office/drawing/2014/main" xmlns="" id="{3451C59B-D46A-4960-AB04-C1DFDF80F8E3}"/>
              </a:ext>
            </a:extLst>
          </p:cNvPr>
          <p:cNvSpPr/>
          <p:nvPr/>
        </p:nvSpPr>
        <p:spPr>
          <a:xfrm flipH="1">
            <a:off x="1614174" y="1456395"/>
            <a:ext cx="5451404" cy="482004"/>
          </a:xfrm>
          <a:prstGeom prst="wedgeRoundRectCallout">
            <a:avLst>
              <a:gd name="adj1" fmla="val -48750"/>
              <a:gd name="adj2" fmla="val 40357"/>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Dereferenceable</a:t>
            </a:r>
            <a:r>
              <a:rPr lang="nl-BE" sz="1800" dirty="0">
                <a:solidFill>
                  <a:schemeClr val="tx1"/>
                </a:solidFill>
              </a:rPr>
              <a:t> HTTP </a:t>
            </a:r>
            <a:r>
              <a:rPr lang="nl-BE" sz="1800" dirty="0" err="1">
                <a:solidFill>
                  <a:schemeClr val="tx1"/>
                </a:solidFill>
              </a:rPr>
              <a:t>URIs</a:t>
            </a:r>
            <a:endParaRPr lang="nl-BE" sz="1800" dirty="0">
              <a:solidFill>
                <a:schemeClr val="tx1"/>
              </a:solidFill>
            </a:endParaRPr>
          </a:p>
        </p:txBody>
      </p:sp>
      <p:sp>
        <p:nvSpPr>
          <p:cNvPr id="40" name="Rounded Rectangular Callout 14">
            <a:extLst>
              <a:ext uri="{FF2B5EF4-FFF2-40B4-BE49-F238E27FC236}">
                <a16:creationId xmlns:a16="http://schemas.microsoft.com/office/drawing/2014/main" xmlns="" id="{4828A2A3-5036-4482-80D3-4B55C2146CB4}"/>
              </a:ext>
            </a:extLst>
          </p:cNvPr>
          <p:cNvSpPr/>
          <p:nvPr/>
        </p:nvSpPr>
        <p:spPr>
          <a:xfrm flipH="1">
            <a:off x="1614174" y="2074939"/>
            <a:ext cx="5451404" cy="482004"/>
          </a:xfrm>
          <a:prstGeom prst="wedgeRoundRectCallout">
            <a:avLst>
              <a:gd name="adj1" fmla="val -43541"/>
              <a:gd name="adj2" fmla="val 5610"/>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Standardised</a:t>
            </a:r>
            <a:r>
              <a:rPr lang="nl-BE" sz="1800" dirty="0">
                <a:solidFill>
                  <a:schemeClr val="tx1"/>
                </a:solidFill>
              </a:rPr>
              <a:t> Information (RDF)</a:t>
            </a:r>
          </a:p>
        </p:txBody>
      </p:sp>
      <p:sp>
        <p:nvSpPr>
          <p:cNvPr id="41" name="Rounded Rectangular Callout 14">
            <a:extLst>
              <a:ext uri="{FF2B5EF4-FFF2-40B4-BE49-F238E27FC236}">
                <a16:creationId xmlns:a16="http://schemas.microsoft.com/office/drawing/2014/main" xmlns="" id="{30ED19DC-68A2-4187-9B4F-DB577ECE4CF5}"/>
              </a:ext>
            </a:extLst>
          </p:cNvPr>
          <p:cNvSpPr/>
          <p:nvPr/>
        </p:nvSpPr>
        <p:spPr>
          <a:xfrm flipH="1">
            <a:off x="1614175" y="6268149"/>
            <a:ext cx="5451404" cy="482004"/>
          </a:xfrm>
          <a:prstGeom prst="wedgeRoundRectCallout">
            <a:avLst>
              <a:gd name="adj1" fmla="val -43654"/>
              <a:gd name="adj2" fmla="val 23054"/>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Links </a:t>
            </a:r>
            <a:r>
              <a:rPr lang="nl-BE" sz="1800" dirty="0" err="1">
                <a:solidFill>
                  <a:schemeClr val="tx1"/>
                </a:solidFill>
              </a:rPr>
              <a:t>to</a:t>
            </a:r>
            <a:r>
              <a:rPr lang="nl-BE" sz="1800" dirty="0">
                <a:solidFill>
                  <a:schemeClr val="tx1"/>
                </a:solidFill>
              </a:rPr>
              <a:t> </a:t>
            </a:r>
            <a:r>
              <a:rPr lang="nl-BE" sz="1800" dirty="0" err="1">
                <a:solidFill>
                  <a:schemeClr val="tx1"/>
                </a:solidFill>
              </a:rPr>
              <a:t>other</a:t>
            </a:r>
            <a:r>
              <a:rPr lang="nl-BE" sz="1800" dirty="0">
                <a:solidFill>
                  <a:schemeClr val="tx1"/>
                </a:solidFill>
              </a:rPr>
              <a:t> information </a:t>
            </a:r>
          </a:p>
        </p:txBody>
      </p:sp>
      <p:pic>
        <p:nvPicPr>
          <p:cNvPr id="50" name="Picture 16" descr="https://joinup.ec.europa.eu/sites/default/files/inline-images/dcat%281%29.png">
            <a:hlinkClick r:id="rId3"/>
            <a:extLst>
              <a:ext uri="{FF2B5EF4-FFF2-40B4-BE49-F238E27FC236}">
                <a16:creationId xmlns:a16="http://schemas.microsoft.com/office/drawing/2014/main" xmlns="" id="{795259BB-B3E1-42F9-9B1A-6695059B41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988" y="4525000"/>
            <a:ext cx="672854" cy="66350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https://joinup.ec.europa.eu/sites/default/files/inline-images/cpv.png">
            <a:hlinkClick r:id="rId5"/>
            <a:extLst>
              <a:ext uri="{FF2B5EF4-FFF2-40B4-BE49-F238E27FC236}">
                <a16:creationId xmlns:a16="http://schemas.microsoft.com/office/drawing/2014/main" xmlns="" id="{CA973015-371F-49C3-99E1-53339A28A3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6412" y="4540243"/>
            <a:ext cx="672854" cy="67285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9" descr="https://joinup.ec.europa.eu/sites/default/files/inline-images/cbv.png">
            <a:hlinkClick r:id="rId7"/>
            <a:extLst>
              <a:ext uri="{FF2B5EF4-FFF2-40B4-BE49-F238E27FC236}">
                <a16:creationId xmlns:a16="http://schemas.microsoft.com/office/drawing/2014/main" xmlns="" id="{F9E633F6-9CD2-4D0B-9C10-240CFC359B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5849" y="4540243"/>
            <a:ext cx="672854" cy="67285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7" descr="https://joinup.ec.europa.eu/sites/default/files/inline-images/cpov%281%29.png">
            <a:hlinkClick r:id="rId9"/>
            <a:extLst>
              <a:ext uri="{FF2B5EF4-FFF2-40B4-BE49-F238E27FC236}">
                <a16:creationId xmlns:a16="http://schemas.microsoft.com/office/drawing/2014/main" xmlns="" id="{38526C32-36A0-40ED-9949-20F051C286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35390" y="4536796"/>
            <a:ext cx="672854" cy="663509"/>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xmlns="" id="{C144E830-B944-44F9-8BC1-3560094600F9}"/>
              </a:ext>
            </a:extLst>
          </p:cNvPr>
          <p:cNvGrpSpPr/>
          <p:nvPr/>
        </p:nvGrpSpPr>
        <p:grpSpPr>
          <a:xfrm>
            <a:off x="2873604" y="5312057"/>
            <a:ext cx="792088" cy="615551"/>
            <a:chOff x="7668344" y="4239167"/>
            <a:chExt cx="792088" cy="615551"/>
          </a:xfrm>
        </p:grpSpPr>
        <p:sp>
          <p:nvSpPr>
            <p:cNvPr id="56" name="Rectangle 55">
              <a:extLst>
                <a:ext uri="{FF2B5EF4-FFF2-40B4-BE49-F238E27FC236}">
                  <a16:creationId xmlns:a16="http://schemas.microsoft.com/office/drawing/2014/main" xmlns="" id="{A8904B06-3A0F-4F4D-9115-7EC45A552611}"/>
                </a:ext>
              </a:extLst>
            </p:cNvPr>
            <p:cNvSpPr/>
            <p:nvPr/>
          </p:nvSpPr>
          <p:spPr>
            <a:xfrm>
              <a:off x="7721589" y="4373028"/>
              <a:ext cx="672854" cy="369330"/>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latinLnBrk="1" hangingPunct="0">
                <a:defRPr/>
              </a:pPr>
              <a:endParaRPr lang="nl-BE" sz="1800" dirty="0">
                <a:latin typeface="FlandersArtSans-Regular"/>
                <a:ea typeface="FlandersArtSans-Regular"/>
                <a:cs typeface="FlandersArtSans-Regular"/>
                <a:sym typeface="FlandersArtSans-Regular"/>
              </a:endParaRPr>
            </a:p>
          </p:txBody>
        </p:sp>
        <p:sp>
          <p:nvSpPr>
            <p:cNvPr id="57" name="TextBox 56">
              <a:extLst>
                <a:ext uri="{FF2B5EF4-FFF2-40B4-BE49-F238E27FC236}">
                  <a16:creationId xmlns:a16="http://schemas.microsoft.com/office/drawing/2014/main" xmlns="" id="{B1BE0FC7-BBA3-4933-BF7B-ECA91B0F3CC8}"/>
                </a:ext>
              </a:extLst>
            </p:cNvPr>
            <p:cNvSpPr txBox="1"/>
            <p:nvPr/>
          </p:nvSpPr>
          <p:spPr>
            <a:xfrm>
              <a:off x="7668344" y="4239167"/>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algn="ctr" latinLnBrk="1" hangingPunct="0">
                <a:defRPr/>
              </a:pPr>
              <a:r>
                <a:rPr lang="nl-BE" sz="1800" dirty="0">
                  <a:solidFill>
                    <a:srgbClr val="FFFFFF"/>
                  </a:solidFill>
                  <a:latin typeface="FlandersArtSans-Regular"/>
                  <a:ea typeface="FlandersArtSans-Regular"/>
                  <a:cs typeface="FlandersArtSans-Regular"/>
                  <a:sym typeface="FlandersArtSans-Regular"/>
                </a:rPr>
                <a:t>OSLO</a:t>
              </a:r>
            </a:p>
            <a:p>
              <a:pPr algn="ctr" latinLnBrk="1" hangingPunct="0">
                <a:defRPr/>
              </a:pPr>
              <a:r>
                <a:rPr lang="nl-BE" sz="800" dirty="0">
                  <a:solidFill>
                    <a:srgbClr val="FFFFFF"/>
                  </a:solidFill>
                  <a:latin typeface="FlandersArtSans-Regular"/>
                  <a:sym typeface="FlandersArtSans-Regular"/>
                </a:rPr>
                <a:t>PERSON</a:t>
              </a:r>
              <a:br>
                <a:rPr lang="nl-BE" sz="800" dirty="0">
                  <a:solidFill>
                    <a:srgbClr val="FFFFFF"/>
                  </a:solidFill>
                  <a:latin typeface="FlandersArtSans-Regular"/>
                  <a:sym typeface="FlandersArtSans-Regular"/>
                </a:rPr>
              </a:br>
              <a:r>
                <a:rPr lang="nl-BE" sz="800" dirty="0">
                  <a:solidFill>
                    <a:srgbClr val="FFFFFF"/>
                  </a:solidFill>
                  <a:latin typeface="FlandersArtSans-Regular"/>
                  <a:sym typeface="FlandersArtSans-Regular"/>
                </a:rPr>
                <a:t>VOCABULARY</a:t>
              </a:r>
              <a:endParaRPr lang="nl-BE" sz="1800" dirty="0">
                <a:solidFill>
                  <a:srgbClr val="FFFFFF"/>
                </a:solidFill>
                <a:latin typeface="FlandersArtSans-Regular"/>
                <a:ea typeface="FlandersArtSans-Regular"/>
                <a:cs typeface="FlandersArtSans-Regular"/>
                <a:sym typeface="FlandersArtSans-Regular"/>
              </a:endParaRPr>
            </a:p>
          </p:txBody>
        </p:sp>
      </p:grpSp>
      <p:grpSp>
        <p:nvGrpSpPr>
          <p:cNvPr id="58" name="Group 57">
            <a:extLst>
              <a:ext uri="{FF2B5EF4-FFF2-40B4-BE49-F238E27FC236}">
                <a16:creationId xmlns:a16="http://schemas.microsoft.com/office/drawing/2014/main" xmlns="" id="{A0A0A41C-9514-4E27-A5DB-7CCE6D1ED3A7}"/>
              </a:ext>
            </a:extLst>
          </p:cNvPr>
          <p:cNvGrpSpPr/>
          <p:nvPr/>
        </p:nvGrpSpPr>
        <p:grpSpPr>
          <a:xfrm>
            <a:off x="3606976" y="5323853"/>
            <a:ext cx="792088" cy="615551"/>
            <a:chOff x="7668344" y="4239167"/>
            <a:chExt cx="792088" cy="615551"/>
          </a:xfrm>
        </p:grpSpPr>
        <p:sp>
          <p:nvSpPr>
            <p:cNvPr id="59" name="Rectangle 58">
              <a:extLst>
                <a:ext uri="{FF2B5EF4-FFF2-40B4-BE49-F238E27FC236}">
                  <a16:creationId xmlns:a16="http://schemas.microsoft.com/office/drawing/2014/main" xmlns="" id="{72F800AE-B7EC-4577-ABA4-2C8C6A87F582}"/>
                </a:ext>
              </a:extLst>
            </p:cNvPr>
            <p:cNvSpPr/>
            <p:nvPr/>
          </p:nvSpPr>
          <p:spPr>
            <a:xfrm>
              <a:off x="7721589" y="4373028"/>
              <a:ext cx="672854" cy="369330"/>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latinLnBrk="1" hangingPunct="0">
                <a:defRPr/>
              </a:pPr>
              <a:endParaRPr lang="nl-BE" sz="1800" dirty="0">
                <a:latin typeface="FlandersArtSans-Regular"/>
                <a:ea typeface="FlandersArtSans-Regular"/>
                <a:cs typeface="FlandersArtSans-Regular"/>
                <a:sym typeface="FlandersArtSans-Regular"/>
              </a:endParaRPr>
            </a:p>
          </p:txBody>
        </p:sp>
        <p:sp>
          <p:nvSpPr>
            <p:cNvPr id="60" name="TextBox 59">
              <a:extLst>
                <a:ext uri="{FF2B5EF4-FFF2-40B4-BE49-F238E27FC236}">
                  <a16:creationId xmlns:a16="http://schemas.microsoft.com/office/drawing/2014/main" xmlns="" id="{4EF76DF6-CA98-4275-BA4A-A0DA794684B0}"/>
                </a:ext>
              </a:extLst>
            </p:cNvPr>
            <p:cNvSpPr txBox="1"/>
            <p:nvPr/>
          </p:nvSpPr>
          <p:spPr>
            <a:xfrm>
              <a:off x="7668344" y="4239167"/>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algn="ctr" latinLnBrk="1" hangingPunct="0">
                <a:defRPr/>
              </a:pPr>
              <a:r>
                <a:rPr lang="nl-BE" sz="1800" dirty="0">
                  <a:solidFill>
                    <a:srgbClr val="FFFFFF"/>
                  </a:solidFill>
                  <a:latin typeface="FlandersArtSans-Regular"/>
                  <a:ea typeface="FlandersArtSans-Regular"/>
                  <a:cs typeface="FlandersArtSans-Regular"/>
                  <a:sym typeface="FlandersArtSans-Regular"/>
                </a:rPr>
                <a:t>OSLO</a:t>
              </a:r>
            </a:p>
            <a:p>
              <a:pPr algn="ctr" latinLnBrk="1" hangingPunct="0">
                <a:defRPr/>
              </a:pPr>
              <a:r>
                <a:rPr lang="nl-BE" sz="800" dirty="0">
                  <a:solidFill>
                    <a:srgbClr val="FFFFFF"/>
                  </a:solidFill>
                  <a:latin typeface="FlandersArtSans-Regular"/>
                  <a:sym typeface="FlandersArtSans-Regular"/>
                </a:rPr>
                <a:t>BUSINESS</a:t>
              </a:r>
              <a:br>
                <a:rPr lang="nl-BE" sz="800" dirty="0">
                  <a:solidFill>
                    <a:srgbClr val="FFFFFF"/>
                  </a:solidFill>
                  <a:latin typeface="FlandersArtSans-Regular"/>
                  <a:sym typeface="FlandersArtSans-Regular"/>
                </a:rPr>
              </a:br>
              <a:r>
                <a:rPr lang="nl-BE" sz="800" dirty="0">
                  <a:solidFill>
                    <a:srgbClr val="FFFFFF"/>
                  </a:solidFill>
                  <a:latin typeface="FlandersArtSans-Regular"/>
                  <a:sym typeface="FlandersArtSans-Regular"/>
                </a:rPr>
                <a:t>VOCABULARY</a:t>
              </a:r>
              <a:endParaRPr lang="nl-BE" sz="1800" dirty="0">
                <a:solidFill>
                  <a:srgbClr val="FFFFFF"/>
                </a:solidFill>
                <a:latin typeface="FlandersArtSans-Regular"/>
                <a:ea typeface="FlandersArtSans-Regular"/>
                <a:cs typeface="FlandersArtSans-Regular"/>
                <a:sym typeface="FlandersArtSans-Regular"/>
              </a:endParaRPr>
            </a:p>
          </p:txBody>
        </p:sp>
      </p:grpSp>
      <p:grpSp>
        <p:nvGrpSpPr>
          <p:cNvPr id="61" name="Group 60">
            <a:extLst>
              <a:ext uri="{FF2B5EF4-FFF2-40B4-BE49-F238E27FC236}">
                <a16:creationId xmlns:a16="http://schemas.microsoft.com/office/drawing/2014/main" xmlns="" id="{91AAD0D4-DA7E-48AB-B104-6D46396982E8}"/>
              </a:ext>
            </a:extLst>
          </p:cNvPr>
          <p:cNvGrpSpPr/>
          <p:nvPr/>
        </p:nvGrpSpPr>
        <p:grpSpPr>
          <a:xfrm>
            <a:off x="4681033" y="5292638"/>
            <a:ext cx="792088" cy="615551"/>
            <a:chOff x="7668344" y="4239167"/>
            <a:chExt cx="792088" cy="615551"/>
          </a:xfrm>
        </p:grpSpPr>
        <p:sp>
          <p:nvSpPr>
            <p:cNvPr id="62" name="Rectangle 61">
              <a:extLst>
                <a:ext uri="{FF2B5EF4-FFF2-40B4-BE49-F238E27FC236}">
                  <a16:creationId xmlns:a16="http://schemas.microsoft.com/office/drawing/2014/main" xmlns="" id="{14D1A833-11EB-4CEC-A568-6CE357E3C5CE}"/>
                </a:ext>
              </a:extLst>
            </p:cNvPr>
            <p:cNvSpPr/>
            <p:nvPr/>
          </p:nvSpPr>
          <p:spPr>
            <a:xfrm>
              <a:off x="7721589" y="4373028"/>
              <a:ext cx="672854" cy="369330"/>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latinLnBrk="1" hangingPunct="0">
                <a:defRPr/>
              </a:pPr>
              <a:endParaRPr lang="nl-BE" sz="1800" dirty="0">
                <a:latin typeface="FlandersArtSans-Regular"/>
                <a:ea typeface="FlandersArtSans-Regular"/>
                <a:cs typeface="FlandersArtSans-Regular"/>
                <a:sym typeface="FlandersArtSans-Regular"/>
              </a:endParaRPr>
            </a:p>
          </p:txBody>
        </p:sp>
        <p:sp>
          <p:nvSpPr>
            <p:cNvPr id="63" name="TextBox 62">
              <a:extLst>
                <a:ext uri="{FF2B5EF4-FFF2-40B4-BE49-F238E27FC236}">
                  <a16:creationId xmlns:a16="http://schemas.microsoft.com/office/drawing/2014/main" xmlns="" id="{4EB2B887-8789-4FA8-B320-4B193EE450A4}"/>
                </a:ext>
              </a:extLst>
            </p:cNvPr>
            <p:cNvSpPr txBox="1"/>
            <p:nvPr/>
          </p:nvSpPr>
          <p:spPr>
            <a:xfrm>
              <a:off x="7668344" y="4239167"/>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algn="ctr" latinLnBrk="1" hangingPunct="0">
                <a:defRPr/>
              </a:pPr>
              <a:r>
                <a:rPr lang="nl-BE" sz="1800" dirty="0">
                  <a:solidFill>
                    <a:srgbClr val="FFFFFF"/>
                  </a:solidFill>
                  <a:latin typeface="FlandersArtSans-Regular"/>
                  <a:ea typeface="FlandersArtSans-Regular"/>
                  <a:cs typeface="FlandersArtSans-Regular"/>
                  <a:sym typeface="FlandersArtSans-Regular"/>
                </a:rPr>
                <a:t>OSLO</a:t>
              </a:r>
            </a:p>
            <a:p>
              <a:pPr algn="ctr" latinLnBrk="1" hangingPunct="0">
                <a:defRPr/>
              </a:pPr>
              <a:r>
                <a:rPr lang="nl-BE" sz="800" dirty="0">
                  <a:solidFill>
                    <a:srgbClr val="FFFFFF"/>
                  </a:solidFill>
                  <a:latin typeface="FlandersArtSans-Regular"/>
                  <a:sym typeface="FlandersArtSans-Regular"/>
                </a:rPr>
                <a:t>ROAD</a:t>
              </a:r>
              <a:br>
                <a:rPr lang="nl-BE" sz="800" dirty="0">
                  <a:solidFill>
                    <a:srgbClr val="FFFFFF"/>
                  </a:solidFill>
                  <a:latin typeface="FlandersArtSans-Regular"/>
                  <a:sym typeface="FlandersArtSans-Regular"/>
                </a:rPr>
              </a:br>
              <a:r>
                <a:rPr lang="nl-BE" sz="800" dirty="0">
                  <a:solidFill>
                    <a:srgbClr val="FFFFFF"/>
                  </a:solidFill>
                  <a:latin typeface="FlandersArtSans-Regular"/>
                  <a:sym typeface="FlandersArtSans-Regular"/>
                </a:rPr>
                <a:t>VOCABULARY</a:t>
              </a:r>
              <a:endParaRPr lang="nl-BE" sz="1800" dirty="0">
                <a:solidFill>
                  <a:srgbClr val="FFFFFF"/>
                </a:solidFill>
                <a:latin typeface="FlandersArtSans-Regular"/>
                <a:ea typeface="FlandersArtSans-Regular"/>
                <a:cs typeface="FlandersArtSans-Regular"/>
                <a:sym typeface="FlandersArtSans-Regular"/>
              </a:endParaRPr>
            </a:p>
          </p:txBody>
        </p:sp>
      </p:grpSp>
      <p:grpSp>
        <p:nvGrpSpPr>
          <p:cNvPr id="64" name="Group 63">
            <a:extLst>
              <a:ext uri="{FF2B5EF4-FFF2-40B4-BE49-F238E27FC236}">
                <a16:creationId xmlns:a16="http://schemas.microsoft.com/office/drawing/2014/main" xmlns="" id="{60543CD7-6F68-48F2-9336-5D78ED6A1EE6}"/>
              </a:ext>
            </a:extLst>
          </p:cNvPr>
          <p:cNvGrpSpPr/>
          <p:nvPr/>
        </p:nvGrpSpPr>
        <p:grpSpPr>
          <a:xfrm>
            <a:off x="5469920" y="5284082"/>
            <a:ext cx="792088" cy="615551"/>
            <a:chOff x="7668344" y="4230611"/>
            <a:chExt cx="792088" cy="615551"/>
          </a:xfrm>
        </p:grpSpPr>
        <p:sp>
          <p:nvSpPr>
            <p:cNvPr id="65" name="Rectangle 64">
              <a:extLst>
                <a:ext uri="{FF2B5EF4-FFF2-40B4-BE49-F238E27FC236}">
                  <a16:creationId xmlns:a16="http://schemas.microsoft.com/office/drawing/2014/main" xmlns="" id="{5F0262A4-7B32-4008-90AA-3E17B0CC6E9F}"/>
                </a:ext>
              </a:extLst>
            </p:cNvPr>
            <p:cNvSpPr/>
            <p:nvPr/>
          </p:nvSpPr>
          <p:spPr>
            <a:xfrm>
              <a:off x="7721589" y="4373028"/>
              <a:ext cx="672854" cy="369330"/>
            </a:xfrm>
            <a:prstGeom prst="rect">
              <a:avLst/>
            </a:prstGeom>
            <a:solidFill>
              <a:srgbClr val="4F81BD">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latinLnBrk="1" hangingPunct="0">
                <a:defRPr/>
              </a:pPr>
              <a:endParaRPr lang="nl-BE" sz="1800" dirty="0">
                <a:latin typeface="FlandersArtSans-Regular"/>
                <a:ea typeface="FlandersArtSans-Regular"/>
                <a:cs typeface="FlandersArtSans-Regular"/>
                <a:sym typeface="FlandersArtSans-Regular"/>
              </a:endParaRPr>
            </a:p>
          </p:txBody>
        </p:sp>
        <p:sp>
          <p:nvSpPr>
            <p:cNvPr id="66" name="TextBox 65">
              <a:extLst>
                <a:ext uri="{FF2B5EF4-FFF2-40B4-BE49-F238E27FC236}">
                  <a16:creationId xmlns:a16="http://schemas.microsoft.com/office/drawing/2014/main" xmlns="" id="{95EA9559-83E5-4CE3-B5FC-1D9D688B5E4E}"/>
                </a:ext>
              </a:extLst>
            </p:cNvPr>
            <p:cNvSpPr txBox="1"/>
            <p:nvPr/>
          </p:nvSpPr>
          <p:spPr>
            <a:xfrm>
              <a:off x="7668344" y="4230611"/>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algn="ctr" latinLnBrk="1" hangingPunct="0">
                <a:defRPr/>
              </a:pPr>
              <a:r>
                <a:rPr lang="nl-BE" sz="1800" dirty="0">
                  <a:solidFill>
                    <a:srgbClr val="FFFFFF"/>
                  </a:solidFill>
                  <a:latin typeface="FlandersArtSans-Regular"/>
                  <a:ea typeface="FlandersArtSans-Regular"/>
                  <a:cs typeface="FlandersArtSans-Regular"/>
                  <a:sym typeface="FlandersArtSans-Regular"/>
                </a:rPr>
                <a:t>OSLO</a:t>
              </a:r>
            </a:p>
            <a:p>
              <a:pPr algn="ctr" latinLnBrk="1" hangingPunct="0">
                <a:defRPr/>
              </a:pPr>
              <a:r>
                <a:rPr lang="nl-BE" sz="800" dirty="0">
                  <a:solidFill>
                    <a:srgbClr val="FFFFFF"/>
                  </a:solidFill>
                  <a:latin typeface="FlandersArtSans-Regular"/>
                  <a:sym typeface="FlandersArtSans-Regular"/>
                </a:rPr>
                <a:t>ORGANISATION</a:t>
              </a:r>
              <a:br>
                <a:rPr lang="nl-BE" sz="800" dirty="0">
                  <a:solidFill>
                    <a:srgbClr val="FFFFFF"/>
                  </a:solidFill>
                  <a:latin typeface="FlandersArtSans-Regular"/>
                  <a:sym typeface="FlandersArtSans-Regular"/>
                </a:rPr>
              </a:br>
              <a:r>
                <a:rPr lang="nl-BE" sz="800" dirty="0">
                  <a:solidFill>
                    <a:srgbClr val="FFFFFF"/>
                  </a:solidFill>
                  <a:latin typeface="FlandersArtSans-Regular"/>
                  <a:sym typeface="FlandersArtSans-Regular"/>
                </a:rPr>
                <a:t>VOCABULARY</a:t>
              </a:r>
              <a:endParaRPr lang="nl-BE" sz="1800" dirty="0">
                <a:solidFill>
                  <a:srgbClr val="FFFFFF"/>
                </a:solidFill>
                <a:latin typeface="FlandersArtSans-Regular"/>
                <a:ea typeface="FlandersArtSans-Regular"/>
                <a:cs typeface="FlandersArtSans-Regular"/>
                <a:sym typeface="FlandersArtSans-Regular"/>
              </a:endParaRPr>
            </a:p>
          </p:txBody>
        </p:sp>
      </p:grpSp>
      <p:sp>
        <p:nvSpPr>
          <p:cNvPr id="67" name="Rectangle 66">
            <a:extLst>
              <a:ext uri="{FF2B5EF4-FFF2-40B4-BE49-F238E27FC236}">
                <a16:creationId xmlns:a16="http://schemas.microsoft.com/office/drawing/2014/main" xmlns="" id="{11A73F77-2B46-4EDF-8311-F20C96460102}"/>
              </a:ext>
            </a:extLst>
          </p:cNvPr>
          <p:cNvSpPr/>
          <p:nvPr/>
        </p:nvSpPr>
        <p:spPr>
          <a:xfrm>
            <a:off x="6326735" y="5433124"/>
            <a:ext cx="672854" cy="369330"/>
          </a:xfrm>
          <a:prstGeom prst="rect">
            <a:avLst/>
          </a:prstGeom>
          <a:solidFill>
            <a:srgbClr val="F79646">
              <a:lumMod val="75000"/>
            </a:srgbClr>
          </a:solidFill>
          <a:ln w="25400" cap="flat">
            <a:noFill/>
            <a:prstDash val="solid"/>
            <a:bevel/>
          </a:ln>
          <a:effectLst>
            <a:outerShdw blurRad="38100" dist="23000" dir="5400000" rotWithShape="0">
              <a:srgbClr val="000000">
                <a:alpha val="35000"/>
              </a:srgbClr>
            </a:outerShdw>
          </a:effectLst>
        </p:spPr>
        <p:txBody>
          <a:bodyPr rot="0" spcFirstLastPara="1" vertOverflow="overflow" horzOverflow="overflow" vert="horz" wrap="square" lIns="45719" tIns="45719" rIns="45719" bIns="45719" numCol="1" spcCol="38100" rtlCol="0" anchor="ctr">
            <a:spAutoFit/>
          </a:bodyPr>
          <a:lstStyle/>
          <a:p>
            <a:pPr latinLnBrk="1" hangingPunct="0">
              <a:defRPr/>
            </a:pPr>
            <a:endParaRPr lang="nl-BE" sz="1800" dirty="0">
              <a:latin typeface="FlandersArtSans-Regular"/>
              <a:ea typeface="FlandersArtSans-Regular"/>
              <a:cs typeface="FlandersArtSans-Regular"/>
              <a:sym typeface="FlandersArtSans-Regular"/>
            </a:endParaRPr>
          </a:p>
        </p:txBody>
      </p:sp>
      <p:sp>
        <p:nvSpPr>
          <p:cNvPr id="68" name="TextBox 67">
            <a:extLst>
              <a:ext uri="{FF2B5EF4-FFF2-40B4-BE49-F238E27FC236}">
                <a16:creationId xmlns:a16="http://schemas.microsoft.com/office/drawing/2014/main" xmlns="" id="{C737DE37-9A81-43D1-BDFD-DE2E1A107693}"/>
              </a:ext>
            </a:extLst>
          </p:cNvPr>
          <p:cNvSpPr txBox="1"/>
          <p:nvPr/>
        </p:nvSpPr>
        <p:spPr>
          <a:xfrm>
            <a:off x="6273490" y="5299264"/>
            <a:ext cx="792088" cy="615551"/>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algn="ctr" latinLnBrk="1" hangingPunct="0">
              <a:defRPr/>
            </a:pPr>
            <a:r>
              <a:rPr lang="nl-BE" sz="1800" dirty="0">
                <a:solidFill>
                  <a:srgbClr val="FFFFFF"/>
                </a:solidFill>
                <a:latin typeface="FlandersArtSans-Regular"/>
                <a:ea typeface="FlandersArtSans-Regular"/>
                <a:cs typeface="FlandersArtSans-Regular"/>
                <a:sym typeface="FlandersArtSans-Regular"/>
              </a:rPr>
              <a:t>OSLO</a:t>
            </a:r>
          </a:p>
          <a:p>
            <a:pPr algn="ctr" latinLnBrk="1" hangingPunct="0">
              <a:defRPr/>
            </a:pPr>
            <a:r>
              <a:rPr lang="nl-BE" sz="800" dirty="0">
                <a:solidFill>
                  <a:srgbClr val="FFFFFF"/>
                </a:solidFill>
                <a:latin typeface="FlandersArtSans-Regular"/>
                <a:sym typeface="FlandersArtSans-Regular"/>
              </a:rPr>
              <a:t>DCAT-AP VL</a:t>
            </a:r>
            <a:br>
              <a:rPr lang="nl-BE" sz="800" dirty="0">
                <a:solidFill>
                  <a:srgbClr val="FFFFFF"/>
                </a:solidFill>
                <a:latin typeface="FlandersArtSans-Regular"/>
                <a:sym typeface="FlandersArtSans-Regular"/>
              </a:rPr>
            </a:br>
            <a:r>
              <a:rPr lang="nl-BE" sz="800" dirty="0">
                <a:solidFill>
                  <a:srgbClr val="FFFFFF"/>
                </a:solidFill>
                <a:latin typeface="FlandersArtSans-Regular"/>
                <a:sym typeface="FlandersArtSans-Regular"/>
              </a:rPr>
              <a:t>VOCABULARY</a:t>
            </a:r>
            <a:endParaRPr lang="nl-BE" sz="1800" dirty="0">
              <a:solidFill>
                <a:srgbClr val="FFFFFF"/>
              </a:solidFill>
              <a:latin typeface="FlandersArtSans-Regular"/>
              <a:ea typeface="FlandersArtSans-Regular"/>
              <a:cs typeface="FlandersArtSans-Regular"/>
              <a:sym typeface="FlandersArtSans-Regular"/>
            </a:endParaRPr>
          </a:p>
        </p:txBody>
      </p:sp>
      <p:sp>
        <p:nvSpPr>
          <p:cNvPr id="69" name="TextBox 68">
            <a:extLst>
              <a:ext uri="{FF2B5EF4-FFF2-40B4-BE49-F238E27FC236}">
                <a16:creationId xmlns:a16="http://schemas.microsoft.com/office/drawing/2014/main" xmlns="" id="{67AD72E1-E17A-475F-BA43-0EE8A53C8DF2}"/>
              </a:ext>
            </a:extLst>
          </p:cNvPr>
          <p:cNvSpPr txBox="1"/>
          <p:nvPr/>
        </p:nvSpPr>
        <p:spPr>
          <a:xfrm>
            <a:off x="1675095" y="3691479"/>
            <a:ext cx="1118958" cy="2246767"/>
          </a:xfrm>
          <a:prstGeom prst="rect">
            <a:avLst/>
          </a:prstGeom>
          <a:noFill/>
          <a:ln w="12700" cap="flat">
            <a:noFill/>
            <a:miter lim="400000"/>
          </a:ln>
          <a:effectLst/>
        </p:spPr>
        <p:txBody>
          <a:bodyPr rot="0" spcFirstLastPara="1" vertOverflow="overflow" horzOverflow="overflow" vert="horz" wrap="square" lIns="45719" tIns="45719" rIns="45719" bIns="45719" numCol="1" spcCol="38100" rtlCol="0" anchor="t">
            <a:spAutoFit/>
          </a:bodyPr>
          <a:lstStyle/>
          <a:p>
            <a:pPr latinLnBrk="1" hangingPunct="0">
              <a:defRPr/>
            </a:pPr>
            <a:r>
              <a:rPr lang="nl-BE" b="1" dirty="0">
                <a:latin typeface="FlandersArtSans-Regular"/>
                <a:sym typeface="FlandersArtSans-Regular"/>
              </a:rPr>
              <a:t>W3C</a:t>
            </a:r>
          </a:p>
          <a:p>
            <a:pPr latinLnBrk="1" hangingPunct="0">
              <a:defRPr/>
            </a:pPr>
            <a:r>
              <a:rPr lang="nl-BE" b="1" dirty="0">
                <a:latin typeface="FlandersArtSans-Regular"/>
                <a:sym typeface="FlandersArtSans-Regular"/>
              </a:rPr>
              <a:t>International</a:t>
            </a:r>
            <a:br>
              <a:rPr lang="nl-BE" b="1" dirty="0">
                <a:latin typeface="FlandersArtSans-Regular"/>
                <a:sym typeface="FlandersArtSans-Regular"/>
              </a:rPr>
            </a:br>
            <a:r>
              <a:rPr lang="nl-BE" b="1" dirty="0">
                <a:latin typeface="FlandersArtSans-Regular"/>
                <a:sym typeface="FlandersArtSans-Regular"/>
              </a:rPr>
              <a:t>Standards</a:t>
            </a:r>
          </a:p>
          <a:p>
            <a:pPr latinLnBrk="1" hangingPunct="0">
              <a:defRPr/>
            </a:pPr>
            <a:endParaRPr lang="nl-BE" b="1" dirty="0">
              <a:latin typeface="FlandersArtSans-Regular"/>
              <a:sym typeface="FlandersArtSans-Regular"/>
            </a:endParaRPr>
          </a:p>
          <a:p>
            <a:pPr latinLnBrk="1" hangingPunct="0">
              <a:defRPr/>
            </a:pPr>
            <a:endParaRPr lang="nl-BE" b="1" dirty="0">
              <a:latin typeface="FlandersArtSans-Regular"/>
              <a:sym typeface="FlandersArtSans-Regular"/>
            </a:endParaRPr>
          </a:p>
          <a:p>
            <a:pPr latinLnBrk="1" hangingPunct="0">
              <a:defRPr/>
            </a:pPr>
            <a:r>
              <a:rPr lang="nl-BE" b="1" dirty="0">
                <a:latin typeface="FlandersArtSans-Regular"/>
                <a:sym typeface="FlandersArtSans-Regular"/>
              </a:rPr>
              <a:t>EU ISA CORE</a:t>
            </a:r>
          </a:p>
          <a:p>
            <a:pPr latinLnBrk="1" hangingPunct="0">
              <a:defRPr/>
            </a:pPr>
            <a:r>
              <a:rPr lang="nl-BE" b="1" dirty="0" err="1">
                <a:latin typeface="FlandersArtSans-Regular"/>
                <a:ea typeface="FlandersArtSans-Regular"/>
                <a:cs typeface="FlandersArtSans-Regular"/>
                <a:sym typeface="FlandersArtSans-Regular"/>
              </a:rPr>
              <a:t>Vocabularies</a:t>
            </a:r>
            <a:endParaRPr lang="nl-BE" b="1" dirty="0">
              <a:latin typeface="FlandersArtSans-Regular"/>
              <a:ea typeface="FlandersArtSans-Regular"/>
              <a:cs typeface="FlandersArtSans-Regular"/>
              <a:sym typeface="FlandersArtSans-Regular"/>
            </a:endParaRPr>
          </a:p>
          <a:p>
            <a:pPr latinLnBrk="1" hangingPunct="0">
              <a:defRPr/>
            </a:pPr>
            <a:endParaRPr lang="nl-BE" b="1" dirty="0">
              <a:latin typeface="FlandersArtSans-Regular"/>
              <a:ea typeface="FlandersArtSans-Regular"/>
              <a:cs typeface="FlandersArtSans-Regular"/>
              <a:sym typeface="FlandersArtSans-Regular"/>
            </a:endParaRPr>
          </a:p>
          <a:p>
            <a:pPr latinLnBrk="1" hangingPunct="0">
              <a:defRPr/>
            </a:pPr>
            <a:r>
              <a:rPr lang="nl-BE" b="1" dirty="0">
                <a:latin typeface="FlandersArtSans-Regular"/>
                <a:ea typeface="FlandersArtSans-Regular"/>
                <a:cs typeface="FlandersArtSans-Regular"/>
                <a:sym typeface="FlandersArtSans-Regular"/>
              </a:rPr>
              <a:t>OSLO</a:t>
            </a:r>
          </a:p>
          <a:p>
            <a:pPr latinLnBrk="1" hangingPunct="0">
              <a:defRPr/>
            </a:pPr>
            <a:r>
              <a:rPr lang="nl-BE" b="1" dirty="0" err="1">
                <a:latin typeface="FlandersArtSans-Regular"/>
                <a:sym typeface="FlandersArtSans-Regular"/>
              </a:rPr>
              <a:t>Extention</a:t>
            </a:r>
            <a:endParaRPr lang="nl-BE" b="1" dirty="0">
              <a:latin typeface="FlandersArtSans-Regular"/>
              <a:ea typeface="FlandersArtSans-Regular"/>
              <a:cs typeface="FlandersArtSans-Regular"/>
              <a:sym typeface="FlandersArtSans-Regular"/>
            </a:endParaRPr>
          </a:p>
        </p:txBody>
      </p:sp>
      <p:pic>
        <p:nvPicPr>
          <p:cNvPr id="70" name="Picture 26" descr="http://linkeddata.org/static/images/lod-datasets_2009-07-14_cropped.png">
            <a:extLst>
              <a:ext uri="{FF2B5EF4-FFF2-40B4-BE49-F238E27FC236}">
                <a16:creationId xmlns:a16="http://schemas.microsoft.com/office/drawing/2014/main" xmlns="" id="{61690365-AC1B-47E3-BE0D-303CC94E636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553" b="76172"/>
          <a:stretch/>
        </p:blipFill>
        <p:spPr bwMode="auto">
          <a:xfrm>
            <a:off x="2919159" y="3698486"/>
            <a:ext cx="4080967" cy="676302"/>
          </a:xfrm>
          <a:prstGeom prst="rect">
            <a:avLst/>
          </a:prstGeom>
          <a:noFill/>
          <a:ln>
            <a:solidFill>
              <a:srgbClr val="005A9C"/>
            </a:solidFill>
          </a:ln>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xmlns="" id="{6B8D6E11-E574-4B55-9FA6-E77B09BB70F9}"/>
              </a:ext>
            </a:extLst>
          </p:cNvPr>
          <p:cNvSpPr txBox="1"/>
          <p:nvPr/>
        </p:nvSpPr>
        <p:spPr>
          <a:xfrm>
            <a:off x="1638476" y="2693804"/>
            <a:ext cx="4134296"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http://data.vlaanderen.be/ns/adres</a:t>
            </a:r>
          </a:p>
        </p:txBody>
      </p:sp>
      <p:sp>
        <p:nvSpPr>
          <p:cNvPr id="72" name="TextBox 71">
            <a:extLst>
              <a:ext uri="{FF2B5EF4-FFF2-40B4-BE49-F238E27FC236}">
                <a16:creationId xmlns:a16="http://schemas.microsoft.com/office/drawing/2014/main" xmlns="" id="{34D0CC2A-2402-4E56-88C5-E1634434F994}"/>
              </a:ext>
            </a:extLst>
          </p:cNvPr>
          <p:cNvSpPr txBox="1"/>
          <p:nvPr/>
        </p:nvSpPr>
        <p:spPr>
          <a:xfrm>
            <a:off x="2508036" y="3184170"/>
            <a:ext cx="4557543"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https://www.w3.org/ns/locn#adminUnitL2</a:t>
            </a:r>
          </a:p>
        </p:txBody>
      </p:sp>
      <p:sp>
        <p:nvSpPr>
          <p:cNvPr id="37" name="Title 2">
            <a:extLst>
              <a:ext uri="{FF2B5EF4-FFF2-40B4-BE49-F238E27FC236}">
                <a16:creationId xmlns:a16="http://schemas.microsoft.com/office/drawing/2014/main" xmlns="" id="{69C97327-A555-4561-9690-75D7782A7F7E}"/>
              </a:ext>
            </a:extLst>
          </p:cNvPr>
          <p:cNvSpPr txBox="1">
            <a:spLocks/>
          </p:cNvSpPr>
          <p:nvPr/>
        </p:nvSpPr>
        <p:spPr>
          <a:xfrm>
            <a:off x="838200" y="212476"/>
            <a:ext cx="10515600" cy="6296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nl-BE" sz="4000" dirty="0">
                <a:latin typeface="Calibri" panose="020F0502020204030204" pitchFamily="34" charset="0"/>
              </a:rPr>
              <a:t>The Web as a blueprint </a:t>
            </a:r>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7</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482654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723927" y="0"/>
            <a:ext cx="6468073" cy="6858002"/>
            <a:chOff x="4617195" y="0"/>
            <a:chExt cx="6468073" cy="6858002"/>
          </a:xfrm>
        </p:grpSpPr>
        <p:pic>
          <p:nvPicPr>
            <p:cNvPr id="18" name="Afbeelding 6">
              <a:extLst>
                <a:ext uri="{FF2B5EF4-FFF2-40B4-BE49-F238E27FC236}">
                  <a16:creationId xmlns:a16="http://schemas.microsoft.com/office/drawing/2014/main" xmlns="" id="{BA4603EB-3D92-46C8-95D7-FF052F8FC2D5}"/>
                </a:ext>
              </a:extLst>
            </p:cNvPr>
            <p:cNvPicPr>
              <a:picLocks noChangeAspect="1"/>
            </p:cNvPicPr>
            <p:nvPr/>
          </p:nvPicPr>
          <p:blipFill rotWithShape="1">
            <a:blip r:embed="rId3">
              <a:extLst>
                <a:ext uri="{28A0092B-C50C-407E-A947-70E740481C1C}">
                  <a14:useLocalDpi xmlns:a14="http://schemas.microsoft.com/office/drawing/2010/main" val="0"/>
                </a:ext>
              </a:extLst>
            </a:blip>
            <a:srcRect r="60776"/>
            <a:stretch/>
          </p:blipFill>
          <p:spPr>
            <a:xfrm>
              <a:off x="6637043" y="0"/>
              <a:ext cx="4448225" cy="6858000"/>
            </a:xfrm>
            <a:prstGeom prst="rect">
              <a:avLst/>
            </a:prstGeom>
          </p:spPr>
        </p:pic>
        <p:sp>
          <p:nvSpPr>
            <p:cNvPr id="22" name="Shape 108">
              <a:extLst>
                <a:ext uri="{FF2B5EF4-FFF2-40B4-BE49-F238E27FC236}">
                  <a16:creationId xmlns:a16="http://schemas.microsoft.com/office/drawing/2014/main" xmlns="" id="{2DCBC73A-7649-425E-A5C9-69DB85BD2250}"/>
                </a:ext>
              </a:extLst>
            </p:cNvPr>
            <p:cNvSpPr/>
            <p:nvPr/>
          </p:nvSpPr>
          <p:spPr>
            <a:xfrm>
              <a:off x="4617195" y="1"/>
              <a:ext cx="3402492" cy="685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chemeClr val="bg1"/>
            </a:solidFill>
            <a:ln w="12700">
              <a:miter lim="400000"/>
            </a:ln>
          </p:spPr>
          <p:txBody>
            <a:bodyPr lIns="0" tIns="0" rIns="0" bIns="0" anchor="ctr"/>
            <a:lstStyle/>
            <a:p>
              <a:pPr lvl="0" algn="ctr">
                <a:defRPr>
                  <a:solidFill>
                    <a:srgbClr val="FFFFFF"/>
                  </a:solidFill>
                </a:defRPr>
              </a:pPr>
              <a:endParaRPr sz="1800"/>
            </a:p>
          </p:txBody>
        </p:sp>
      </p:grpSp>
      <p:sp>
        <p:nvSpPr>
          <p:cNvPr id="23" name="TextBox 22">
            <a:extLst>
              <a:ext uri="{FF2B5EF4-FFF2-40B4-BE49-F238E27FC236}">
                <a16:creationId xmlns:a16="http://schemas.microsoft.com/office/drawing/2014/main" xmlns="" id="{6D6700D8-842A-4D64-B4FD-4DA8B6508B89}"/>
              </a:ext>
            </a:extLst>
          </p:cNvPr>
          <p:cNvSpPr txBox="1"/>
          <p:nvPr/>
        </p:nvSpPr>
        <p:spPr>
          <a:xfrm>
            <a:off x="1906527" y="5234769"/>
            <a:ext cx="4767303"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http://data.vlaanderen.be/id/adres/3706808 </a:t>
            </a:r>
          </a:p>
        </p:txBody>
      </p:sp>
      <p:sp>
        <p:nvSpPr>
          <p:cNvPr id="38" name="Rounded Rectangular Callout 6">
            <a:extLst>
              <a:ext uri="{FF2B5EF4-FFF2-40B4-BE49-F238E27FC236}">
                <a16:creationId xmlns:a16="http://schemas.microsoft.com/office/drawing/2014/main" xmlns="" id="{60A43BB6-1734-4D7B-BF04-3F1A44C43363}"/>
              </a:ext>
            </a:extLst>
          </p:cNvPr>
          <p:cNvSpPr/>
          <p:nvPr/>
        </p:nvSpPr>
        <p:spPr>
          <a:xfrm flipH="1">
            <a:off x="1614175" y="837851"/>
            <a:ext cx="5451404" cy="482005"/>
          </a:xfrm>
          <a:prstGeom prst="wedgeRoundRectCallout">
            <a:avLst>
              <a:gd name="adj1" fmla="val -30534"/>
              <a:gd name="adj2" fmla="val 14053"/>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Persistent </a:t>
            </a:r>
            <a:r>
              <a:rPr lang="nl-BE" sz="1800" dirty="0" err="1">
                <a:solidFill>
                  <a:schemeClr val="tx1"/>
                </a:solidFill>
              </a:rPr>
              <a:t>Identifiers</a:t>
            </a:r>
            <a:r>
              <a:rPr lang="nl-BE" sz="1800" dirty="0">
                <a:solidFill>
                  <a:schemeClr val="tx1"/>
                </a:solidFill>
              </a:rPr>
              <a:t>: </a:t>
            </a:r>
            <a:r>
              <a:rPr lang="nl-BE" sz="1800" dirty="0" err="1">
                <a:solidFill>
                  <a:schemeClr val="tx1"/>
                </a:solidFill>
              </a:rPr>
              <a:t>URIs</a:t>
            </a:r>
            <a:endParaRPr lang="nl-BE" sz="1800" dirty="0">
              <a:solidFill>
                <a:schemeClr val="tx1"/>
              </a:solidFill>
            </a:endParaRPr>
          </a:p>
        </p:txBody>
      </p:sp>
      <p:sp>
        <p:nvSpPr>
          <p:cNvPr id="39" name="Rounded Rectangular Callout 7">
            <a:extLst>
              <a:ext uri="{FF2B5EF4-FFF2-40B4-BE49-F238E27FC236}">
                <a16:creationId xmlns:a16="http://schemas.microsoft.com/office/drawing/2014/main" xmlns="" id="{3451C59B-D46A-4960-AB04-C1DFDF80F8E3}"/>
              </a:ext>
            </a:extLst>
          </p:cNvPr>
          <p:cNvSpPr/>
          <p:nvPr/>
        </p:nvSpPr>
        <p:spPr>
          <a:xfrm flipH="1">
            <a:off x="1614174" y="1456395"/>
            <a:ext cx="5451404" cy="482004"/>
          </a:xfrm>
          <a:prstGeom prst="wedgeRoundRectCallout">
            <a:avLst>
              <a:gd name="adj1" fmla="val -48750"/>
              <a:gd name="adj2" fmla="val 40357"/>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Dereferenceable</a:t>
            </a:r>
            <a:r>
              <a:rPr lang="nl-BE" sz="1800" dirty="0">
                <a:solidFill>
                  <a:schemeClr val="tx1"/>
                </a:solidFill>
              </a:rPr>
              <a:t> HTTP </a:t>
            </a:r>
            <a:r>
              <a:rPr lang="nl-BE" sz="1800" dirty="0" err="1">
                <a:solidFill>
                  <a:schemeClr val="tx1"/>
                </a:solidFill>
              </a:rPr>
              <a:t>URIs</a:t>
            </a:r>
            <a:endParaRPr lang="nl-BE" sz="1800" dirty="0">
              <a:solidFill>
                <a:schemeClr val="tx1"/>
              </a:solidFill>
            </a:endParaRPr>
          </a:p>
        </p:txBody>
      </p:sp>
      <p:sp>
        <p:nvSpPr>
          <p:cNvPr id="40" name="Rounded Rectangular Callout 14">
            <a:extLst>
              <a:ext uri="{FF2B5EF4-FFF2-40B4-BE49-F238E27FC236}">
                <a16:creationId xmlns:a16="http://schemas.microsoft.com/office/drawing/2014/main" xmlns="" id="{4828A2A3-5036-4482-80D3-4B55C2146CB4}"/>
              </a:ext>
            </a:extLst>
          </p:cNvPr>
          <p:cNvSpPr/>
          <p:nvPr/>
        </p:nvSpPr>
        <p:spPr>
          <a:xfrm flipH="1">
            <a:off x="1614174" y="2110271"/>
            <a:ext cx="5451404" cy="482004"/>
          </a:xfrm>
          <a:prstGeom prst="wedgeRoundRectCallout">
            <a:avLst>
              <a:gd name="adj1" fmla="val -43541"/>
              <a:gd name="adj2" fmla="val 5610"/>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err="1">
                <a:solidFill>
                  <a:schemeClr val="tx1"/>
                </a:solidFill>
              </a:rPr>
              <a:t>Standardised</a:t>
            </a:r>
            <a:r>
              <a:rPr lang="nl-BE" sz="1800" dirty="0">
                <a:solidFill>
                  <a:schemeClr val="tx1"/>
                </a:solidFill>
              </a:rPr>
              <a:t> Information (RDF)</a:t>
            </a:r>
          </a:p>
        </p:txBody>
      </p:sp>
      <p:sp>
        <p:nvSpPr>
          <p:cNvPr id="41" name="Rounded Rectangular Callout 14">
            <a:extLst>
              <a:ext uri="{FF2B5EF4-FFF2-40B4-BE49-F238E27FC236}">
                <a16:creationId xmlns:a16="http://schemas.microsoft.com/office/drawing/2014/main" xmlns="" id="{30ED19DC-68A2-4187-9B4F-DB577ECE4CF5}"/>
              </a:ext>
            </a:extLst>
          </p:cNvPr>
          <p:cNvSpPr/>
          <p:nvPr/>
        </p:nvSpPr>
        <p:spPr>
          <a:xfrm flipH="1">
            <a:off x="1614174" y="2767297"/>
            <a:ext cx="5451404" cy="482004"/>
          </a:xfrm>
          <a:prstGeom prst="wedgeRoundRectCallout">
            <a:avLst>
              <a:gd name="adj1" fmla="val -43654"/>
              <a:gd name="adj2" fmla="val 23054"/>
              <a:gd name="adj3" fmla="val 16667"/>
            </a:avLst>
          </a:prstGeom>
          <a:solidFill>
            <a:srgbClr val="D8D8D8"/>
          </a:solidFill>
          <a:ln w="3175">
            <a:solidFill>
              <a:srgbClr val="D8D8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1800" dirty="0">
                <a:solidFill>
                  <a:schemeClr val="tx1"/>
                </a:solidFill>
              </a:rPr>
              <a:t>Links </a:t>
            </a:r>
            <a:r>
              <a:rPr lang="nl-BE" sz="1800" dirty="0" err="1">
                <a:solidFill>
                  <a:schemeClr val="tx1"/>
                </a:solidFill>
              </a:rPr>
              <a:t>to</a:t>
            </a:r>
            <a:r>
              <a:rPr lang="nl-BE" sz="1800" dirty="0">
                <a:solidFill>
                  <a:schemeClr val="tx1"/>
                </a:solidFill>
              </a:rPr>
              <a:t> </a:t>
            </a:r>
            <a:r>
              <a:rPr lang="nl-BE" sz="1800" dirty="0" err="1">
                <a:solidFill>
                  <a:schemeClr val="tx1"/>
                </a:solidFill>
              </a:rPr>
              <a:t>other</a:t>
            </a:r>
            <a:r>
              <a:rPr lang="nl-BE" sz="1800" dirty="0">
                <a:solidFill>
                  <a:schemeClr val="tx1"/>
                </a:solidFill>
              </a:rPr>
              <a:t> information </a:t>
            </a:r>
          </a:p>
        </p:txBody>
      </p:sp>
      <p:cxnSp>
        <p:nvCxnSpPr>
          <p:cNvPr id="52" name="Straight Connector 51">
            <a:extLst>
              <a:ext uri="{FF2B5EF4-FFF2-40B4-BE49-F238E27FC236}">
                <a16:creationId xmlns:a16="http://schemas.microsoft.com/office/drawing/2014/main" xmlns="" id="{49AADF8B-CE1D-4412-B6C6-C7D663E06C22}"/>
              </a:ext>
            </a:extLst>
          </p:cNvPr>
          <p:cNvCxnSpPr>
            <a:cxnSpLocks/>
            <a:stCxn id="23" idx="3"/>
          </p:cNvCxnSpPr>
          <p:nvPr/>
        </p:nvCxnSpPr>
        <p:spPr>
          <a:xfrm flipV="1">
            <a:off x="6673830" y="4275763"/>
            <a:ext cx="2073405" cy="1112894"/>
          </a:xfrm>
          <a:prstGeom prst="line">
            <a:avLst/>
          </a:prstGeom>
          <a:ln w="76200">
            <a:solidFill>
              <a:srgbClr val="FFFF00"/>
            </a:solidFill>
          </a:ln>
        </p:spPr>
        <p:style>
          <a:lnRef idx="1">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xmlns="" id="{A485EF14-11D6-41A0-B985-0129DE113846}"/>
              </a:ext>
            </a:extLst>
          </p:cNvPr>
          <p:cNvSpPr txBox="1"/>
          <p:nvPr/>
        </p:nvSpPr>
        <p:spPr>
          <a:xfrm>
            <a:off x="1869739" y="3536603"/>
            <a:ext cx="4767303" cy="307777"/>
          </a:xfrm>
          <a:prstGeom prst="rect">
            <a:avLst/>
          </a:prstGeom>
          <a:solidFill>
            <a:srgbClr val="FFFF00"/>
          </a:solidFill>
          <a:ln>
            <a:noFill/>
          </a:ln>
        </p:spPr>
        <p:txBody>
          <a:bodyPr wrap="square" rtlCol="0">
            <a:spAutoFit/>
          </a:bodyPr>
          <a:lstStyle/>
          <a:p>
            <a:r>
              <a:rPr lang="nl-BE" dirty="0">
                <a:latin typeface="Lucida Console" panose="020B0609040504020204" pitchFamily="49" charset="0"/>
              </a:rPr>
              <a:t>data.vlaanderen.be/</a:t>
            </a:r>
            <a:r>
              <a:rPr lang="nl-BE" dirty="0" err="1">
                <a:latin typeface="Lucida Console" panose="020B0609040504020204" pitchFamily="49" charset="0"/>
              </a:rPr>
              <a:t>id</a:t>
            </a:r>
            <a:r>
              <a:rPr lang="nl-BE" dirty="0">
                <a:latin typeface="Lucida Console" panose="020B0609040504020204" pitchFamily="49" charset="0"/>
              </a:rPr>
              <a:t>/organisatie/OVO002949</a:t>
            </a:r>
          </a:p>
        </p:txBody>
      </p:sp>
      <p:cxnSp>
        <p:nvCxnSpPr>
          <p:cNvPr id="27" name="Straight Connector 26">
            <a:extLst>
              <a:ext uri="{FF2B5EF4-FFF2-40B4-BE49-F238E27FC236}">
                <a16:creationId xmlns:a16="http://schemas.microsoft.com/office/drawing/2014/main" xmlns="" id="{5168730A-B5DD-492E-B11A-D8EDCE1E15A6}"/>
              </a:ext>
            </a:extLst>
          </p:cNvPr>
          <p:cNvCxnSpPr>
            <a:cxnSpLocks/>
          </p:cNvCxnSpPr>
          <p:nvPr/>
        </p:nvCxnSpPr>
        <p:spPr>
          <a:xfrm flipV="1">
            <a:off x="6583484" y="2649638"/>
            <a:ext cx="2073405" cy="1112894"/>
          </a:xfrm>
          <a:prstGeom prst="line">
            <a:avLst/>
          </a:prstGeom>
          <a:ln w="76200">
            <a:solidFill>
              <a:srgbClr val="FFFF00"/>
            </a:solidFill>
          </a:ln>
        </p:spPr>
        <p:style>
          <a:lnRef idx="1">
            <a:schemeClr val="accent1"/>
          </a:lnRef>
          <a:fillRef idx="0">
            <a:schemeClr val="accent1"/>
          </a:fillRef>
          <a:effectRef idx="1">
            <a:schemeClr val="accent1"/>
          </a:effectRef>
          <a:fontRef idx="minor">
            <a:schemeClr val="tx1"/>
          </a:fontRef>
        </p:style>
      </p:cxnSp>
      <p:sp>
        <p:nvSpPr>
          <p:cNvPr id="28" name="Down Arrow 8">
            <a:extLst>
              <a:ext uri="{FF2B5EF4-FFF2-40B4-BE49-F238E27FC236}">
                <a16:creationId xmlns:a16="http://schemas.microsoft.com/office/drawing/2014/main" xmlns="" id="{82DD498A-9893-4E2C-9EA5-8AE624A177C1}"/>
              </a:ext>
            </a:extLst>
          </p:cNvPr>
          <p:cNvSpPr/>
          <p:nvPr/>
        </p:nvSpPr>
        <p:spPr>
          <a:xfrm>
            <a:off x="2014940" y="3982664"/>
            <a:ext cx="316523" cy="1103088"/>
          </a:xfrm>
          <a:prstGeom prst="down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TextBox 28">
            <a:extLst>
              <a:ext uri="{FF2B5EF4-FFF2-40B4-BE49-F238E27FC236}">
                <a16:creationId xmlns:a16="http://schemas.microsoft.com/office/drawing/2014/main" xmlns="" id="{E03793AF-F73F-43A2-AA6D-D5551B0F6C2B}"/>
              </a:ext>
            </a:extLst>
          </p:cNvPr>
          <p:cNvSpPr txBox="1"/>
          <p:nvPr/>
        </p:nvSpPr>
        <p:spPr>
          <a:xfrm>
            <a:off x="2911651" y="5884454"/>
            <a:ext cx="3587292" cy="523220"/>
          </a:xfrm>
          <a:prstGeom prst="rect">
            <a:avLst/>
          </a:prstGeom>
          <a:solidFill>
            <a:srgbClr val="99CCFF"/>
          </a:solidFill>
          <a:ln>
            <a:noFill/>
          </a:ln>
        </p:spPr>
        <p:txBody>
          <a:bodyPr wrap="square" rtlCol="0">
            <a:spAutoFit/>
          </a:bodyPr>
          <a:lstStyle/>
          <a:p>
            <a:r>
              <a:rPr lang="nl-BE" dirty="0">
                <a:latin typeface="Lucida Console" panose="020B0609040504020204" pitchFamily="49" charset="0"/>
              </a:rPr>
              <a:t>Koningin Maria Hendrikaplein 70</a:t>
            </a:r>
          </a:p>
          <a:p>
            <a:r>
              <a:rPr lang="nl-BE" dirty="0">
                <a:latin typeface="Lucida Console" panose="020B0609040504020204" pitchFamily="49" charset="0"/>
              </a:rPr>
              <a:t>9000 Gent</a:t>
            </a:r>
          </a:p>
        </p:txBody>
      </p:sp>
      <p:sp>
        <p:nvSpPr>
          <p:cNvPr id="30" name="TextBox 29">
            <a:extLst>
              <a:ext uri="{FF2B5EF4-FFF2-40B4-BE49-F238E27FC236}">
                <a16:creationId xmlns:a16="http://schemas.microsoft.com/office/drawing/2014/main" xmlns="" id="{D51A565C-A24C-42B1-B066-EA7865800D68}"/>
              </a:ext>
            </a:extLst>
          </p:cNvPr>
          <p:cNvSpPr txBox="1"/>
          <p:nvPr/>
        </p:nvSpPr>
        <p:spPr>
          <a:xfrm>
            <a:off x="2905025" y="4349607"/>
            <a:ext cx="3537577" cy="307777"/>
          </a:xfrm>
          <a:prstGeom prst="rect">
            <a:avLst/>
          </a:prstGeom>
          <a:solidFill>
            <a:srgbClr val="99CCFF"/>
          </a:solidFill>
          <a:ln>
            <a:noFill/>
          </a:ln>
        </p:spPr>
        <p:txBody>
          <a:bodyPr wrap="square" rtlCol="0">
            <a:spAutoFit/>
          </a:bodyPr>
          <a:lstStyle/>
          <a:p>
            <a:r>
              <a:rPr lang="nl-BE" dirty="0"/>
              <a:t>Agentschap Informatie Vlaanderen</a:t>
            </a:r>
            <a:endParaRPr lang="nl-BE" dirty="0">
              <a:latin typeface="Lucida Console" panose="020B0609040504020204" pitchFamily="49" charset="0"/>
            </a:endParaRPr>
          </a:p>
        </p:txBody>
      </p:sp>
      <p:sp>
        <p:nvSpPr>
          <p:cNvPr id="19" name="Title 2">
            <a:extLst>
              <a:ext uri="{FF2B5EF4-FFF2-40B4-BE49-F238E27FC236}">
                <a16:creationId xmlns:a16="http://schemas.microsoft.com/office/drawing/2014/main" xmlns="" id="{69C97327-A555-4561-9690-75D7782A7F7E}"/>
              </a:ext>
            </a:extLst>
          </p:cNvPr>
          <p:cNvSpPr txBox="1">
            <a:spLocks/>
          </p:cNvSpPr>
          <p:nvPr/>
        </p:nvSpPr>
        <p:spPr>
          <a:xfrm>
            <a:off x="838200" y="212476"/>
            <a:ext cx="10515600" cy="62962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nl-BE" sz="4000" dirty="0">
                <a:latin typeface="Calibri" panose="020F0502020204030204" pitchFamily="34" charset="0"/>
              </a:rPr>
              <a:t>The Web as a blueprint </a:t>
            </a:r>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8</a:t>
            </a:fld>
            <a:endParaRPr lang="nl-BE"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16807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Historiek</a:t>
            </a:r>
          </a:p>
        </p:txBody>
      </p:sp>
      <p:sp>
        <p:nvSpPr>
          <p:cNvPr id="3" name="Text Placeholder 2"/>
          <p:cNvSpPr>
            <a:spLocks noGrp="1"/>
          </p:cNvSpPr>
          <p:nvPr>
            <p:ph type="body" idx="1"/>
          </p:nvPr>
        </p:nvSpPr>
        <p:spPr>
          <a:xfrm>
            <a:off x="1445741" y="1690688"/>
            <a:ext cx="7164860" cy="4486137"/>
          </a:xfrm>
        </p:spPr>
        <p:txBody>
          <a:bodyPr/>
          <a:lstStyle/>
          <a:p>
            <a:r>
              <a:rPr lang="nl-BE" sz="2000" dirty="0"/>
              <a:t> Uitgebreide literatuurstudie</a:t>
            </a:r>
          </a:p>
          <a:p>
            <a:r>
              <a:rPr lang="nl-BE" sz="2000" dirty="0"/>
              <a:t> Organisatie van verschillende werkgroepen</a:t>
            </a:r>
          </a:p>
          <a:p>
            <a:r>
              <a:rPr lang="nl-BE" sz="2000" dirty="0"/>
              <a:t> Uitgewerkte URI Standaard &amp; URI Richtlijnen</a:t>
            </a:r>
          </a:p>
          <a:p>
            <a:pPr indent="0">
              <a:buNone/>
            </a:pPr>
            <a:endParaRPr lang="nl-BE" sz="2000" dirty="0"/>
          </a:p>
          <a:p>
            <a:r>
              <a:rPr lang="nl-BE" sz="2000" dirty="0"/>
              <a:t> Gebruik van de standaard in Burgerloket &amp; Basisregisters (</a:t>
            </a:r>
            <a:r>
              <a:rPr lang="en-GB" sz="2000" dirty="0" err="1"/>
              <a:t>Adresregister</a:t>
            </a:r>
            <a:r>
              <a:rPr lang="en-GB" sz="2000" dirty="0"/>
              <a:t>, </a:t>
            </a:r>
            <a:r>
              <a:rPr lang="en-GB" sz="2000" dirty="0" err="1"/>
              <a:t>Organisatieregister</a:t>
            </a:r>
            <a:r>
              <a:rPr lang="en-GB" sz="2000" dirty="0"/>
              <a:t>,  </a:t>
            </a:r>
            <a:r>
              <a:rPr lang="en-GB" sz="2000" dirty="0" err="1"/>
              <a:t>Dienstverleningsregister</a:t>
            </a:r>
            <a:r>
              <a:rPr lang="en-GB" sz="2000" dirty="0"/>
              <a:t> </a:t>
            </a:r>
            <a:r>
              <a:rPr lang="en-GB" sz="2000" dirty="0" err="1"/>
              <a:t>en</a:t>
            </a:r>
            <a:r>
              <a:rPr lang="en-GB" sz="2000" dirty="0"/>
              <a:t>  </a:t>
            </a:r>
            <a:r>
              <a:rPr lang="en-GB" sz="2000" dirty="0" err="1"/>
              <a:t>Wegenregister</a:t>
            </a:r>
            <a:r>
              <a:rPr lang="en-GB" sz="2000" dirty="0"/>
              <a:t>)</a:t>
            </a:r>
          </a:p>
          <a:p>
            <a:endParaRPr lang="nl-BE" sz="2000" dirty="0"/>
          </a:p>
          <a:p>
            <a:r>
              <a:rPr lang="nl-BE" sz="2000" dirty="0"/>
              <a:t> Publicatie </a:t>
            </a:r>
            <a:r>
              <a:rPr lang="nl-BE" sz="2000" dirty="0" err="1"/>
              <a:t>Joinup</a:t>
            </a:r>
            <a:endParaRPr lang="nl-BE" sz="2000" dirty="0"/>
          </a:p>
          <a:p>
            <a:pPr indent="0">
              <a:buNone/>
            </a:pPr>
            <a:endParaRPr lang="nl-BE" sz="2000" dirty="0"/>
          </a:p>
          <a:p>
            <a:r>
              <a:rPr lang="nl-BE" sz="2000" dirty="0"/>
              <a:t> </a:t>
            </a:r>
            <a:r>
              <a:rPr lang="nl-BE" sz="2000" i="1" dirty="0"/>
              <a:t>Volgende stap</a:t>
            </a:r>
            <a:r>
              <a:rPr lang="nl-BE" sz="2000" dirty="0"/>
              <a:t>: Validatie door werkgroep en stuurorgaan</a:t>
            </a:r>
          </a:p>
        </p:txBody>
      </p:sp>
      <p:sp>
        <p:nvSpPr>
          <p:cNvPr id="5" name="Down Arrow 4"/>
          <p:cNvSpPr/>
          <p:nvPr/>
        </p:nvSpPr>
        <p:spPr>
          <a:xfrm>
            <a:off x="1023551" y="1554764"/>
            <a:ext cx="607541" cy="4339409"/>
          </a:xfrm>
          <a:prstGeom prst="downArrow">
            <a:avLst/>
          </a:prstGeom>
          <a:solidFill>
            <a:srgbClr val="FFFF00"/>
          </a:solidFill>
          <a:ln w="63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Slide Number Placeholder 3"/>
          <p:cNvSpPr>
            <a:spLocks noGrp="1"/>
          </p:cNvSpPr>
          <p:nvPr>
            <p:ph type="sldNum" idx="12"/>
          </p:nvPr>
        </p:nvSpPr>
        <p:spPr/>
        <p:txBody>
          <a:bodyPr/>
          <a:lstStyle/>
          <a:p>
            <a:pPr marL="0" marR="0" lvl="0" indent="-19050" algn="r" rtl="0">
              <a:lnSpc>
                <a:spcPct val="100000"/>
              </a:lnSpc>
              <a:spcBef>
                <a:spcPts val="0"/>
              </a:spcBef>
              <a:spcAft>
                <a:spcPts val="0"/>
              </a:spcAft>
              <a:buClr>
                <a:srgbClr val="888888"/>
              </a:buClr>
              <a:buSzPct val="25000"/>
              <a:buFont typeface="Calibri"/>
              <a:buNone/>
            </a:pPr>
            <a:fld id="{00000000-1234-1234-1234-123412341234}" type="slidenum">
              <a:rPr lang="nl-BE" sz="1200" b="0" i="0" u="none" strike="noStrike" cap="none" smtClean="0">
                <a:solidFill>
                  <a:srgbClr val="888888"/>
                </a:solidFill>
                <a:latin typeface="Calibri"/>
                <a:ea typeface="Calibri"/>
                <a:cs typeface="Calibri"/>
                <a:sym typeface="Calibri"/>
              </a:rPr>
              <a:t>9</a:t>
            </a:fld>
            <a:endParaRPr lang="nl-BE" sz="1200" b="0" i="0" u="none" strike="noStrike" cap="none">
              <a:solidFill>
                <a:srgbClr val="888888"/>
              </a:solidFill>
              <a:latin typeface="Calibri"/>
              <a:ea typeface="Calibri"/>
              <a:cs typeface="Calibri"/>
              <a:sym typeface="Calibri"/>
            </a:endParaRPr>
          </a:p>
        </p:txBody>
      </p:sp>
      <p:pic>
        <p:nvPicPr>
          <p:cNvPr id="8" name="Picture 6"/>
          <p:cNvPicPr>
            <a:picLocks noChangeAspect="1" noChangeArrowheads="1"/>
          </p:cNvPicPr>
          <p:nvPr/>
        </p:nvPicPr>
        <p:blipFill rotWithShape="1">
          <a:blip r:embed="rId3" cstate="print"/>
          <a:srcRect r="2428" b="2406"/>
          <a:stretch/>
        </p:blipFill>
        <p:spPr bwMode="auto">
          <a:xfrm>
            <a:off x="10631583" y="2594676"/>
            <a:ext cx="1144405" cy="1606864"/>
          </a:xfrm>
          <a:prstGeom prst="rect">
            <a:avLst/>
          </a:prstGeom>
          <a:ln>
            <a:solidFill>
              <a:schemeClr val="tx2">
                <a:lumMod val="90000"/>
              </a:schemeClr>
            </a:solidFill>
          </a:ln>
          <a:effectLst>
            <a:outerShdw blurRad="50800" dist="190500" dir="2700000" algn="tl" rotWithShape="0">
              <a:srgbClr val="000000">
                <a:alpha val="40000"/>
              </a:srgbClr>
            </a:outerShdw>
          </a:effectLst>
        </p:spPr>
      </p:pic>
      <p:pic>
        <p:nvPicPr>
          <p:cNvPr id="9" name="Picture 7"/>
          <p:cNvPicPr>
            <a:picLocks noChangeAspect="1" noChangeArrowheads="1"/>
          </p:cNvPicPr>
          <p:nvPr/>
        </p:nvPicPr>
        <p:blipFill rotWithShape="1">
          <a:blip r:embed="rId4" cstate="print"/>
          <a:srcRect t="930" b="2143"/>
          <a:stretch/>
        </p:blipFill>
        <p:spPr bwMode="auto">
          <a:xfrm>
            <a:off x="8927899" y="2594676"/>
            <a:ext cx="1159360" cy="1584767"/>
          </a:xfrm>
          <a:prstGeom prst="rect">
            <a:avLst/>
          </a:prstGeom>
          <a:ln>
            <a:solidFill>
              <a:schemeClr val="tx2">
                <a:lumMod val="90000"/>
              </a:schemeClr>
            </a:solidFill>
          </a:ln>
          <a:effectLst>
            <a:outerShdw blurRad="50800" dist="190500" dir="2700000" algn="tl" rotWithShape="0">
              <a:srgbClr val="000000">
                <a:alpha val="40000"/>
              </a:srgbClr>
            </a:outerShdw>
          </a:effectLst>
        </p:spPr>
      </p:pic>
    </p:spTree>
    <p:extLst>
      <p:ext uri="{BB962C8B-B14F-4D97-AF65-F5344CB8AC3E}">
        <p14:creationId xmlns:p14="http://schemas.microsoft.com/office/powerpoint/2010/main" val="265050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antoorthema">
  <a:themeElements>
    <a:clrScheme name="Kantoor">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Kantoorthema">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BB6AF17C-7ABF-4120-AF7B-15569C0D293D}" vid="{0334A496-99CE-4B4F-BDDD-03B180768685}"/>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5588</TotalTime>
  <Words>3831</Words>
  <Application>Microsoft Office PowerPoint</Application>
  <PresentationFormat>Widescreen</PresentationFormat>
  <Paragraphs>634</Paragraphs>
  <Slides>54</Slides>
  <Notes>49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54</vt:i4>
      </vt:variant>
    </vt:vector>
  </HeadingPairs>
  <TitlesOfParts>
    <vt:vector size="68" baseType="lpstr">
      <vt:lpstr>Calibri</vt:lpstr>
      <vt:lpstr>FlandersArtSans-Regular</vt:lpstr>
      <vt:lpstr>FlandersArtSerif-Bold</vt:lpstr>
      <vt:lpstr>Lucida Console</vt:lpstr>
      <vt:lpstr>Helvetica Neue</vt:lpstr>
      <vt:lpstr>Arial</vt:lpstr>
      <vt:lpstr>FlandersArtSans-Bold</vt:lpstr>
      <vt:lpstr>Rockwell</vt:lpstr>
      <vt:lpstr>Noto Sans Symbols</vt:lpstr>
      <vt:lpstr>Wingdings</vt:lpstr>
      <vt:lpstr>FlandersArtSans-Medium</vt:lpstr>
      <vt:lpstr>FlandersArtSans-Light</vt:lpstr>
      <vt:lpstr>Kantoorthema</vt:lpstr>
      <vt:lpstr>1_Kantoorthema</vt:lpstr>
      <vt:lpstr>Werkgroep Datastandaarden - OSLO   08/03/2018  </vt:lpstr>
      <vt:lpstr>Agenda</vt:lpstr>
      <vt:lpstr>URI-standaard &amp; URI-richtlijnen  </vt:lpstr>
      <vt:lpstr>PowerPoint Presentation</vt:lpstr>
      <vt:lpstr>PowerPoint Presentation</vt:lpstr>
      <vt:lpstr>PowerPoint Presentation</vt:lpstr>
      <vt:lpstr>PowerPoint Presentation</vt:lpstr>
      <vt:lpstr>PowerPoint Presentation</vt:lpstr>
      <vt:lpstr>Historiek</vt:lpstr>
      <vt:lpstr>URI-standaard vs. URI-richtlijnen</vt:lpstr>
      <vt:lpstr>Vlaamse URI-standaard voor data</vt:lpstr>
      <vt:lpstr>Vlaamse URI-standaard voor data 10 Rules for URI-Persistence</vt:lpstr>
      <vt:lpstr>Vlaamse URI-standaard voor data</vt:lpstr>
      <vt:lpstr>Vlaamse URI-standaard voor data</vt:lpstr>
      <vt:lpstr>Vlaamse URI-standaard voor data Regels</vt:lpstr>
      <vt:lpstr>Vlaamse URI-standaard voor data Regels</vt:lpstr>
      <vt:lpstr>Vlaamse URI-standaard voor data Regels</vt:lpstr>
      <vt:lpstr>Vlaamse URI-standaard voor data Regels</vt:lpstr>
      <vt:lpstr>Vlaamse URI-standaard voor data Regels</vt:lpstr>
      <vt:lpstr>Vlaamse URI-standaard voor data Regels</vt:lpstr>
      <vt:lpstr>Vlaamse URI-standaard voor data Regels</vt:lpstr>
      <vt:lpstr>Vlaamse URI-standaard voor data Regels</vt:lpstr>
      <vt:lpstr>PowerPoint Presentation</vt:lpstr>
      <vt:lpstr>OSLO proces en methode  </vt:lpstr>
      <vt:lpstr>OSLO proces en methode Ontstaan</vt:lpstr>
      <vt:lpstr>OSLO proces en methode Historiek</vt:lpstr>
      <vt:lpstr>OSLO proces en methode Historiek</vt:lpstr>
      <vt:lpstr>OSLO proces en methode Historiek</vt:lpstr>
      <vt:lpstr>OSLO proces en methode Historiek</vt:lpstr>
      <vt:lpstr>OSLO proces en methode Volgende stappen</vt:lpstr>
      <vt:lpstr>Best practices</vt:lpstr>
      <vt:lpstr>Erkenningsprocedure dient gestoeld te zijn op enkele basisprincipes</vt:lpstr>
      <vt:lpstr>Voorlopige versie</vt:lpstr>
      <vt:lpstr>Levenscyclus van een standaard</vt:lpstr>
      <vt:lpstr>Levenscyclus van een standaard</vt:lpstr>
      <vt:lpstr>Levenscyclus van een standaard</vt:lpstr>
      <vt:lpstr>Processen</vt:lpstr>
      <vt:lpstr>PowerPoint Presentation</vt:lpstr>
      <vt:lpstr>PowerPoint Presentation</vt:lpstr>
      <vt:lpstr>PowerPoint Presentation</vt:lpstr>
      <vt:lpstr>PowerPoint Presentation</vt:lpstr>
      <vt:lpstr>PowerPoint Presentation</vt:lpstr>
      <vt:lpstr>Varia – Aanmelden datastandaarden</vt:lpstr>
      <vt:lpstr>PowerPoint Presentation</vt:lpstr>
      <vt:lpstr>Voorbereidend traject  in het kader van Burgerloket</vt:lpstr>
      <vt:lpstr>Afstemmen op bestaande OSLO semantiek waar mogelijk</vt:lpstr>
      <vt:lpstr>Ontwikkelen van informatiemodellen voor nieuwe domeinen</vt:lpstr>
      <vt:lpstr>Statusoverzicht nieuwe domeinen</vt:lpstr>
      <vt:lpstr>Waarom valideren met brede groep stakeholders en werken naar een gedragen datastandaard?</vt:lpstr>
      <vt:lpstr>Wat werd reeds opgeleverd als onderdeel van de interne werkgroepen?</vt:lpstr>
      <vt:lpstr>Planning en milestones (1)</vt:lpstr>
      <vt:lpstr>Planning en milestones (2)</vt:lpstr>
      <vt:lpstr>Praktische zaken</vt:lpstr>
      <vt:lpstr>Q&amp;A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STANDAARDEN  VOOR LINKENDE ORGANISATIES  Aan de slag met semantische standaarden DCAT-AP validator voor Vlaamse open data  Raf Buyle, Michiel De Keyzer, Jens Scheerlinck, Bert Van Nuffelen, Mathias De Schrijver</dc:title>
  <dc:creator>De Schrijver, Mathias</dc:creator>
  <cp:lastModifiedBy>Jens Scheerlinck</cp:lastModifiedBy>
  <cp:revision>62</cp:revision>
  <dcterms:modified xsi:type="dcterms:W3CDTF">2018-03-08T20:24:27Z</dcterms:modified>
</cp:coreProperties>
</file>